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B6B8"/>
    <a:srgbClr val="AEB6B8"/>
    <a:srgbClr val="7BA58D"/>
    <a:srgbClr val="5C73B6"/>
    <a:srgbClr val="7B7DE4"/>
    <a:srgbClr val="8BB4E4"/>
    <a:srgbClr val="8089BE"/>
    <a:srgbClr val="74BE54"/>
    <a:srgbClr val="819F6E"/>
    <a:srgbClr val="36A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>
      <p:cViewPr varScale="1">
        <p:scale>
          <a:sx n="90" d="100"/>
          <a:sy n="90" d="100"/>
        </p:scale>
        <p:origin x="18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0EB9B-DE36-DB4D-B9F2-1A7B2A84DD94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01CB2-3795-BE4D-8A83-D1632442FF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9782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01CB2-3795-BE4D-8A83-D1632442FFAC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449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01CB2-3795-BE4D-8A83-D1632442FFAC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9724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01CB2-3795-BE4D-8A83-D1632442FFAC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811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01CB2-3795-BE4D-8A83-D1632442FFAC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078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01CB2-3795-BE4D-8A83-D1632442FFAC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2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01CB2-3795-BE4D-8A83-D1632442FFAC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158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01CB2-3795-BE4D-8A83-D1632442FFAC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1835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01CB2-3795-BE4D-8A83-D1632442FFAC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598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01CB2-3795-BE4D-8A83-D1632442FFAC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5901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01CB2-3795-BE4D-8A83-D1632442FFAC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081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502C6-8830-1D41-BAA3-9D3D83769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BAE33B-DF19-B542-BB7D-7C314F0A0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BCCB99-0D85-9247-91B1-A602DFE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F8D841-957A-FE43-AC14-110A3B58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E032C6-5645-5F48-9E6B-34550E18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507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86182-C452-B34B-8F64-AC681513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6AB036-468F-8148-A399-29B7D8F17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03620F-D195-7048-A08F-6C5676DE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77F46-9710-A546-B5B4-1A85B1E0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CC6AA6-743F-164A-8066-237D414F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951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8E4026-6908-044E-BD1B-2CE6EBDE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52EBF8-FDCA-4F46-B153-A566B923A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7A9E2-2DEE-434B-9F12-FC72C9E2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C8BDC-9945-F444-AC93-6ED1B78E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A3CBF4-CD1D-DD4E-A4A4-08BE1D08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801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5CA76-FE8A-9F46-8E3A-C193015B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AB4B4-125D-7D40-84EF-C61DEEF17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D9DF0-ACF2-6648-B524-DBB67C91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BFA06E-DFB2-6E46-84A6-E4089A04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FFA82-41E5-154E-A116-6E99BFC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197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C63C4-8C8B-A847-92F7-1E27E55C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2D28BB-618D-EF4F-903F-F9D4004E0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00D4D-691D-6B41-976C-73B081D0C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7B994C-8888-2F4D-A1C8-BC9684F9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913913-B655-1848-9E1F-1BA7B8DF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558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676BB-E9C9-0847-90B6-4CE67706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6E97E8-A350-DD45-ADCD-E86A5E344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4CDCEB-5659-454C-A7F1-90A1E1760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3BDD04-B42D-9E47-B9E8-7F048D55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2E577-E5DC-F14F-AD53-42D10CAC7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A798C-FC87-434C-B7D4-B1D81968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779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9AC42-BC3D-2841-BCAA-C90B133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26E17-C267-3F4F-9621-110D6EBC5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AA2B4-D2AD-C443-A6B6-FB2F373E4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D2D151-C2AE-B644-82B9-83FDF7BE0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DC212E-C53A-3F44-AF7E-6122A4FB7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1E8668-2268-2C4A-BC04-7FC0E4272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9B12D6-5BD5-CF43-BC32-D18E5890C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340569-5580-4149-A583-6EB214CD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435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A6AC-73E5-4E40-BF65-F9B2DC91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DF64EA-EF4B-9240-A0E8-C2CBB009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BBD980-F8C6-4A47-9344-EB4B46110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2CEF3B-0D16-F84F-A3AD-5600DAB0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53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4E26B2-BF20-6247-BA05-0AFECEF0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598BB9-2839-E246-8C6C-CD855666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AA4E2-4ECB-AA49-B0DE-D7E58338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164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C44BD-003A-CE49-AC63-852618E8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4BD97-C904-BA47-8A0E-3D981B657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6DFFD-2788-FB4B-8201-4E2F6F1F2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19C1B7-983C-7F4F-9E4F-0A673B6A2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45433E-516C-EB4F-8261-8FD2DEEDF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EFF5E6-290C-1548-B322-9B88938B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11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C28F6-DF08-5647-9CC3-FB2CCCDEB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731014-BB55-C245-BA53-9A9246DA2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515FA3-8FF2-A844-B2F1-88631D5B4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D3A4D-0AB4-B64C-AA91-53FA07C7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CEF9AF-CD32-1F42-B1F3-758843AD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CEAEBD-5DB0-4742-B03E-5CF5CF10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610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E57CD-7401-1447-9B0C-A54AFEE0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28C80-1155-D043-9206-E2293D216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D18FD8-0D50-2F45-80E5-DE2AB70EF8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15870-0359-2843-BC7C-77C36E45019A}" type="datetimeFigureOut">
              <a:rPr kumimoji="1" lang="ko-Kore-KR" altLang="en-US" smtClean="0"/>
              <a:t>2021. 9. 1.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46620-7A5D-8C40-B621-A8574FBBE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1B524-C54F-AA45-A541-22EA328F7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4755F-EE9A-824B-BB1F-50B9B83B75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212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자연, 밤하늘이(가) 표시된 사진&#10;&#10;자동 생성된 설명">
            <a:extLst>
              <a:ext uri="{FF2B5EF4-FFF2-40B4-BE49-F238E27FC236}">
                <a16:creationId xmlns:a16="http://schemas.microsoft.com/office/drawing/2014/main" id="{A353EF96-E393-EE42-84FE-859A1A4369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5029200" y="-265368"/>
            <a:ext cx="11474222" cy="73887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5CFACD-D73A-4741-95B9-091E03BFC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326" y="2213935"/>
            <a:ext cx="11201399" cy="736455"/>
          </a:xfrm>
        </p:spPr>
        <p:txBody>
          <a:bodyPr>
            <a:noAutofit/>
          </a:bodyPr>
          <a:lstStyle/>
          <a:p>
            <a:pPr algn="l"/>
            <a:r>
              <a:rPr kumimoji="1" lang="ko-Kore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달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탐사 궤도에서 행성과 별을 이용한 </a:t>
            </a:r>
            <a:r>
              <a:rPr kumimoji="1" lang="ko-KR" altLang="en-US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천체항법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974AB9-0C3E-4248-9DDC-EA01A641E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326" y="3189994"/>
            <a:ext cx="4271962" cy="298220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서울대학교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기계항공공학부 우주항공공학전공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김재우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endParaRPr kumimoji="1" lang="en-US" altLang="ko-Kore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지도교수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기창돈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교수님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지도조교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배영환 조교님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박재욱 조교님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도움주신 분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강민석 학부연구생님</a:t>
            </a:r>
            <a:endParaRPr kumimoji="1" lang="ko-Kore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7CF34F87-0751-CD48-A85E-CD1E6D2F20B7}"/>
              </a:ext>
            </a:extLst>
          </p:cNvPr>
          <p:cNvCxnSpPr>
            <a:cxnSpLocks/>
          </p:cNvCxnSpPr>
          <p:nvPr/>
        </p:nvCxnSpPr>
        <p:spPr>
          <a:xfrm>
            <a:off x="360000" y="3080026"/>
            <a:ext cx="115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3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30862"/>
                <a:ext cx="11803649" cy="5469974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달 탐사 궤도에서 안정적으로 관측할 수 있는 행성들 사이의 거리를 고려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하여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9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시뮬레이션 진행함</a:t>
                </a:r>
                <a:r>
                  <a:rPr kumimoji="1" lang="en-US" altLang="ko-KR" sz="19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단순화를 위해 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2D 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평면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에서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거리 단위는 </a:t>
                </a: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무차원</a:t>
                </a:r>
                <a:r>
                  <a:rPr kumimoji="1" lang="ko-KR" altLang="en-US" sz="19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으로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진행함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N=5000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</a:t>
                </a: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몬테카를로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시뮬레이션</a:t>
                </a:r>
                <a:r>
                  <a:rPr kumimoji="1" lang="ko-KR" altLang="en-US" sz="19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을 진행함</a:t>
                </a:r>
                <a:r>
                  <a:rPr kumimoji="1" lang="en-US" altLang="ko-KR" sz="19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각오차는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표준편차가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인 정규분포</a:t>
                </a:r>
                <a:r>
                  <a:rPr kumimoji="1" lang="ko-KR" altLang="en-US" sz="19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가정함</a:t>
                </a:r>
                <a:r>
                  <a:rPr kumimoji="1" lang="en-US" altLang="ko-KR" sz="19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30862"/>
                <a:ext cx="11803649" cy="5469974"/>
              </a:xfrm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0770C2-A683-484D-ADBD-9FA40DFDC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20" y="4527654"/>
            <a:ext cx="6954579" cy="1965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051934-9CC2-A34E-8B0A-65FC953D3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928" y="3758905"/>
            <a:ext cx="5886450" cy="6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7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 fontScale="90000"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#1 (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행성이 관측되었을 때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30862"/>
                <a:ext cx="11803649" cy="5469974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Case #1 : 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관측자를 원점에 고정하고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행성과 관측자 사이의 각도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𝜽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 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°)</m:t>
                    </m:r>
                  </m:oMath>
                </a14:m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거리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𝑹</m:t>
                    </m:r>
                  </m:oMath>
                </a14:m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바꾸어가며 위치 추정치를 생성함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30862"/>
                <a:ext cx="11803649" cy="5469974"/>
              </a:xfrm>
              <a:blipFill>
                <a:blip r:embed="rId2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9B3E5FE-E74A-1A41-BFC2-14BD449D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167" y="2380836"/>
            <a:ext cx="443766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1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결과 및 해석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30862"/>
                <a:ext cx="5727612" cy="5627138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𝑹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 커짐에 따라 오차도 함께 증가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𝜽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=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𝟗𝟎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일 때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오차가 가장 작음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ko-KR" altLang="en-US" sz="12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지상에서 </a:t>
                </a:r>
                <a:r>
                  <a:rPr kumimoji="1" lang="en-US" altLang="ko-KR" sz="12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ko-KR" altLang="en-US" sz="12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개의 </a:t>
                </a:r>
                <a:r>
                  <a:rPr kumimoji="1" lang="en-US" altLang="ko-KR" sz="12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VOR Station</a:t>
                </a:r>
                <a:r>
                  <a:rPr kumimoji="1" lang="ko-KR" altLang="en-US" sz="12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을 이용하여 위치추정치를 생성한 것과 같은 결과</a:t>
                </a:r>
                <a:endPara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𝜽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=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𝟎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°,</m:t>
                    </m:r>
                    <m:r>
                      <m:rPr>
                        <m:lit/>
                      </m:rP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 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𝟏𝟖𝟎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부근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1-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관측자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 일직선에 가까울 때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에서 오차가 급격히 커지는 현상 발생함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 lvl="1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1-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관측자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일직선에 가까울 때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오차가 급격히 커지는 현상에 대한 설명이 필요함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30862"/>
                <a:ext cx="5727612" cy="5627138"/>
              </a:xfrm>
              <a:blipFill>
                <a:blip r:embed="rId3"/>
                <a:stretch>
                  <a:fillRect l="-4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C3EEAE3-9FED-1442-9522-61015B05181B}"/>
              </a:ext>
            </a:extLst>
          </p:cNvPr>
          <p:cNvGrpSpPr/>
          <p:nvPr/>
        </p:nvGrpSpPr>
        <p:grpSpPr>
          <a:xfrm>
            <a:off x="5814857" y="4338000"/>
            <a:ext cx="6377143" cy="2520000"/>
            <a:chOff x="5814857" y="4338000"/>
            <a:chExt cx="6377143" cy="2520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094EC7-2A57-524B-B5FE-7640B798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3429" y="4338000"/>
              <a:ext cx="3188571" cy="252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D48637-CB1C-6141-B0E2-BCB61A97E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4857" y="4338000"/>
              <a:ext cx="3188572" cy="252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52C1B1-A2BA-2E49-A6C2-76529CBE07B7}"/>
                  </a:ext>
                </a:extLst>
              </p:cNvPr>
              <p:cNvSpPr txBox="1"/>
              <p:nvPr/>
            </p:nvSpPr>
            <p:spPr>
              <a:xfrm>
                <a:off x="6433260" y="1315106"/>
                <a:ext cx="19503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ko-Kore-KR" sz="1000" b="1" dirty="0"/>
                  <a:t> </a:t>
                </a:r>
                <a:r>
                  <a:rPr kumimoji="1" lang="ko-Kore-KR" altLang="en-US" sz="1000" b="1" dirty="0"/>
                  <a:t>일</a:t>
                </a:r>
                <a:r>
                  <a:rPr kumimoji="1" lang="ko-KR" altLang="en-US" sz="1000" b="1" dirty="0"/>
                  <a:t> 때</a:t>
                </a:r>
                <a:r>
                  <a:rPr kumimoji="1" lang="en-US" altLang="ko-KR" sz="1000" b="1" dirty="0"/>
                  <a:t>,</a:t>
                </a:r>
                <a:r>
                  <a:rPr kumimoji="1" lang="ko-KR" altLang="en-US" sz="10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𝒗𝒔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𝑹𝑴𝑺𝑬</m:t>
                    </m:r>
                  </m:oMath>
                </a14:m>
                <a:r>
                  <a:rPr kumimoji="1" lang="en-US" altLang="ko-Kore-KR" sz="1000" b="1" dirty="0"/>
                  <a:t> </a:t>
                </a:r>
                <a:r>
                  <a:rPr kumimoji="1" lang="ko-KR" altLang="en-US" sz="1000" b="1" dirty="0"/>
                  <a:t>그래프</a:t>
                </a:r>
                <a:endParaRPr kumimoji="1" lang="ko-Kore-KR" altLang="en-US" sz="1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52C1B1-A2BA-2E49-A6C2-76529CBE0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60" y="1315106"/>
                <a:ext cx="1950342" cy="246221"/>
              </a:xfrm>
              <a:prstGeom prst="rect">
                <a:avLst/>
              </a:prstGeom>
              <a:blipFill>
                <a:blip r:embed="rId6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A02838A2-52FF-B146-99DA-7DD1F6D3C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2717" y="1524028"/>
            <a:ext cx="3187860" cy="25061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069152-9AF2-0847-95C1-B06D28122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4145" y="1523469"/>
            <a:ext cx="3188572" cy="2506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7B6BDB-CB17-A549-B1F3-D3F122BCBF0C}"/>
                  </a:ext>
                </a:extLst>
              </p:cNvPr>
              <p:cNvSpPr txBox="1"/>
              <p:nvPr/>
            </p:nvSpPr>
            <p:spPr>
              <a:xfrm>
                <a:off x="9635903" y="1314000"/>
                <a:ext cx="21042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𝟗𝟎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en-US" altLang="ko-Kore-KR" sz="1000" b="1" dirty="0"/>
                  <a:t> </a:t>
                </a:r>
                <a:r>
                  <a:rPr kumimoji="1" lang="ko-Kore-KR" altLang="en-US" sz="1000" b="1" dirty="0"/>
                  <a:t>일</a:t>
                </a:r>
                <a:r>
                  <a:rPr kumimoji="1" lang="ko-KR" altLang="en-US" sz="1000" b="1" dirty="0"/>
                  <a:t> 때</a:t>
                </a:r>
                <a:r>
                  <a:rPr kumimoji="1" lang="en-US" altLang="ko-KR" sz="1000" b="1" dirty="0"/>
                  <a:t>,</a:t>
                </a:r>
                <a:r>
                  <a:rPr kumimoji="1" lang="ko-KR" altLang="en-US" sz="10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𝒗𝒔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𝑹𝑴𝑺𝑬</m:t>
                    </m:r>
                  </m:oMath>
                </a14:m>
                <a:r>
                  <a:rPr kumimoji="1" lang="en-US" altLang="ko-Kore-KR" sz="1000" b="1" dirty="0"/>
                  <a:t> </a:t>
                </a:r>
                <a:r>
                  <a:rPr kumimoji="1" lang="ko-KR" altLang="en-US" sz="1000" b="1" dirty="0"/>
                  <a:t>그래프</a:t>
                </a:r>
                <a:endParaRPr kumimoji="1" lang="ko-Kore-KR" altLang="en-US" sz="1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7B6BDB-CB17-A549-B1F3-D3F122BCB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903" y="1314000"/>
                <a:ext cx="2104230" cy="246221"/>
              </a:xfrm>
              <a:prstGeom prst="rect">
                <a:avLst/>
              </a:prstGeom>
              <a:blipFill>
                <a:blip r:embed="rId9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77A36-7E51-B542-8E64-2BD392D3C9E4}"/>
                  </a:ext>
                </a:extLst>
              </p:cNvPr>
              <p:cNvSpPr txBox="1"/>
              <p:nvPr/>
            </p:nvSpPr>
            <p:spPr>
              <a:xfrm>
                <a:off x="6156101" y="4096800"/>
                <a:ext cx="25046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𝟗𝟎</m:t>
                    </m:r>
                    <m:r>
                      <a:rPr kumimoji="1" lang="en-US" altLang="ko-KR" sz="1000" b="1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ko-KR" altLang="en-US" sz="1000" b="1" dirty="0"/>
                  <a:t> 일 때</a:t>
                </a:r>
                <a:r>
                  <a:rPr kumimoji="1" lang="en-US" altLang="ko-KR" sz="1000" b="1" dirty="0"/>
                  <a:t>,</a:t>
                </a:r>
                <a:r>
                  <a:rPr kumimoji="1" lang="ko-KR" altLang="en-US" sz="1000" b="1" dirty="0"/>
                  <a:t> 위치 추정치 시각화</a:t>
                </a:r>
                <a:endParaRPr kumimoji="1" lang="ko-Kore-KR" altLang="en-US" sz="1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77A36-7E51-B542-8E64-2BD392D3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01" y="4096800"/>
                <a:ext cx="2504660" cy="246221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470FA4-7DB1-AE42-961B-7963A97059E7}"/>
                  </a:ext>
                </a:extLst>
              </p:cNvPr>
              <p:cNvSpPr txBox="1"/>
              <p:nvPr/>
            </p:nvSpPr>
            <p:spPr>
              <a:xfrm>
                <a:off x="9305845" y="4096800"/>
                <a:ext cx="25816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𝟏𝟖𝟎</m:t>
                    </m:r>
                    <m:r>
                      <a:rPr kumimoji="1" lang="en-US" altLang="ko-Kore-KR" sz="1000" b="1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ko-KR" altLang="en-US" sz="1000" b="1" dirty="0"/>
                  <a:t> 일 때</a:t>
                </a:r>
                <a:r>
                  <a:rPr kumimoji="1" lang="en-US" altLang="ko-KR" sz="1000" b="1" dirty="0"/>
                  <a:t>,</a:t>
                </a:r>
                <a:r>
                  <a:rPr kumimoji="1" lang="ko-KR" altLang="en-US" sz="1000" b="1" dirty="0"/>
                  <a:t> 위치 추정치 시각화</a:t>
                </a:r>
                <a:endParaRPr kumimoji="1" lang="ko-Kore-KR" altLang="en-US" sz="1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470FA4-7DB1-AE42-961B-7963A970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845" y="4096800"/>
                <a:ext cx="2581604" cy="246221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27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 fontScale="90000"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#2 (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행성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치명적 오차 관찰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30862"/>
                <a:ext cx="7878381" cy="5469974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1-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관측자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직선에 가깝게 있을 때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각오차가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오른쪽 그림과 같이 발생하면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원래의 방향과는 정반대의 지점에 위치 추정치가 생성되면서 오차가 기하급수적으로 커지게 됨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이것을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‘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치명적 오차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’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라 정의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하고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𝜽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변화를 주며 그 빈도를 관찰</a:t>
                </a: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함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Case #2 :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관측자를 원점에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행성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관측자 사이의 거리를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고정하고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치명적 오차가 발생하는 빈도를 행성과 관측자 사이의 각도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𝜽</m:t>
                    </m:r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ko-KR" sz="1600" b="1" i="1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 </m:t>
                    </m:r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°)</m:t>
                    </m:r>
                  </m:oMath>
                </a14:m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바꾸어가며 관찰함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 때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Case #1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결과를 참고하여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𝟎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°&lt;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𝜽</m:t>
                    </m:r>
                    <m:d>
                      <m:d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°</m:t>
                        </m:r>
                      </m:e>
                    </m:d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≤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𝟏𝟎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°,</m:t>
                    </m:r>
                    <m:r>
                      <m:rPr>
                        <m:lit/>
                      </m:rP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 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𝟏𝟕𝟎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°&lt;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𝜽</m:t>
                    </m:r>
                    <m:d>
                      <m:d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°</m:t>
                        </m:r>
                      </m:e>
                    </m:d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≤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𝟏𝟖𝟎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사이에서 관찰함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30862"/>
                <a:ext cx="7878381" cy="5469974"/>
              </a:xfrm>
              <a:blipFill>
                <a:blip r:embed="rId2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2419BD6-ADFC-7348-8CDA-70527FAE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450" y="1293816"/>
            <a:ext cx="3577750" cy="21930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42748F-5943-2B4C-87E6-F506AB74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692" y="3809528"/>
            <a:ext cx="2863997" cy="29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33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02C7BF-43E1-8A46-BFA5-E1DB527DEAD5}"/>
              </a:ext>
            </a:extLst>
          </p:cNvPr>
          <p:cNvGrpSpPr/>
          <p:nvPr/>
        </p:nvGrpSpPr>
        <p:grpSpPr>
          <a:xfrm>
            <a:off x="764229" y="1407455"/>
            <a:ext cx="5212381" cy="4422626"/>
            <a:chOff x="799713" y="-157165"/>
            <a:chExt cx="8082643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7A0BEC2-C4DC-8446-B2B0-3326583B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13" y="-157165"/>
              <a:ext cx="4153137" cy="6858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EA447D-6924-F544-87E6-69F6D2792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2850" y="-157165"/>
              <a:ext cx="3929506" cy="685800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결과 및 해석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762" y="5797060"/>
                <a:ext cx="11806238" cy="1035181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치명적 오차 빈도를 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0.01%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이하로 낮추려면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(99.99%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신뢰할 수 있는 위치 추정치를 얻으려면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),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b="1" i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𝟏𝟎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°&lt;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𝜽</m:t>
                    </m:r>
                    <m:d>
                      <m:dPr>
                        <m:ctrlP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</m:ctrlPr>
                      </m:dPr>
                      <m:e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°</m:t>
                        </m:r>
                      </m:e>
                    </m:d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&lt;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𝟏𝟕𝟎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</m:t>
                    </m:r>
                  </m:oMath>
                </a14:m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인 것이 바람직함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3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개의 행성을 이용할 때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치명적 오차의 빈도를 얼마나 줄일 수 있는지 관찰이 필요해 보임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762" y="5797060"/>
                <a:ext cx="11806238" cy="1035181"/>
              </a:xfrm>
              <a:blipFill>
                <a:blip r:embed="rId5"/>
                <a:stretch>
                  <a:fillRect l="-107" b="-24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8">
                <a:extLst>
                  <a:ext uri="{FF2B5EF4-FFF2-40B4-BE49-F238E27FC236}">
                    <a16:creationId xmlns:a16="http://schemas.microsoft.com/office/drawing/2014/main" id="{A6AC6390-DFA5-3344-863A-8655EDF314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3962777"/>
                  </p:ext>
                </p:extLst>
              </p:nvPr>
            </p:nvGraphicFramePr>
            <p:xfrm>
              <a:off x="6871435" y="1352972"/>
              <a:ext cx="4247240" cy="43109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3620">
                      <a:extLst>
                        <a:ext uri="{9D8B030D-6E8A-4147-A177-3AD203B41FA5}">
                          <a16:colId xmlns:a16="http://schemas.microsoft.com/office/drawing/2014/main" val="853755822"/>
                        </a:ext>
                      </a:extLst>
                    </a:gridCol>
                    <a:gridCol w="2123620">
                      <a:extLst>
                        <a:ext uri="{9D8B030D-6E8A-4147-A177-3AD203B41FA5}">
                          <a16:colId xmlns:a16="http://schemas.microsoft.com/office/drawing/2014/main" val="2119034310"/>
                        </a:ext>
                      </a:extLst>
                    </a:gridCol>
                  </a:tblGrid>
                  <a:tr h="12994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b="1" dirty="0"/>
                            <a:t>치명적</a:t>
                          </a:r>
                          <a:r>
                            <a:rPr lang="ko-KR" altLang="en-US" b="1" dirty="0"/>
                            <a:t> 오차의 발생 빈도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ore-KR" b="1" i="1" smtClean="0">
                                    <a:latin typeface="Cambria Math" panose="02040503050406030204" pitchFamily="18" charset="0"/>
                                  </a:rPr>
                                  <m:t>(°)</m:t>
                                </m:r>
                              </m:oMath>
                            </m:oMathPara>
                          </a14:m>
                          <a:endParaRPr lang="ko-Kore-KR" alt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5067997"/>
                      </a:ext>
                    </a:extLst>
                  </a:tr>
                  <a:tr h="752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&lt;</a:t>
                          </a:r>
                          <a:r>
                            <a:rPr lang="en-US" altLang="ko-KR" b="1" dirty="0"/>
                            <a:t>0.1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3.60 &lt; &lt; 176.75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0496427"/>
                      </a:ext>
                    </a:extLst>
                  </a:tr>
                  <a:tr h="752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&lt;</a:t>
                          </a:r>
                          <a:r>
                            <a:rPr lang="en-US" altLang="ko-KR" b="1" dirty="0"/>
                            <a:t>0.01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6.61 &lt; &lt; 174.87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4638096"/>
                      </a:ext>
                    </a:extLst>
                  </a:tr>
                  <a:tr h="752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&lt;</a:t>
                          </a:r>
                          <a:r>
                            <a:rPr lang="en-US" altLang="ko-KR" b="1" dirty="0"/>
                            <a:t>0.001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8.65 &lt; &lt; 173.39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9919961"/>
                      </a:ext>
                    </a:extLst>
                  </a:tr>
                  <a:tr h="752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&lt;</a:t>
                          </a:r>
                          <a:r>
                            <a:rPr lang="en-US" altLang="ko-KR" b="1" dirty="0"/>
                            <a:t>0.0001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9.86 &lt; &lt; 170.15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3274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8">
                <a:extLst>
                  <a:ext uri="{FF2B5EF4-FFF2-40B4-BE49-F238E27FC236}">
                    <a16:creationId xmlns:a16="http://schemas.microsoft.com/office/drawing/2014/main" id="{A6AC6390-DFA5-3344-863A-8655EDF314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3962777"/>
                  </p:ext>
                </p:extLst>
              </p:nvPr>
            </p:nvGraphicFramePr>
            <p:xfrm>
              <a:off x="6871435" y="1352972"/>
              <a:ext cx="4247240" cy="43109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3620">
                      <a:extLst>
                        <a:ext uri="{9D8B030D-6E8A-4147-A177-3AD203B41FA5}">
                          <a16:colId xmlns:a16="http://schemas.microsoft.com/office/drawing/2014/main" val="853755822"/>
                        </a:ext>
                      </a:extLst>
                    </a:gridCol>
                    <a:gridCol w="2123620">
                      <a:extLst>
                        <a:ext uri="{9D8B030D-6E8A-4147-A177-3AD203B41FA5}">
                          <a16:colId xmlns:a16="http://schemas.microsoft.com/office/drawing/2014/main" val="2119034310"/>
                        </a:ext>
                      </a:extLst>
                    </a:gridCol>
                  </a:tblGrid>
                  <a:tr h="12994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b="1" dirty="0"/>
                            <a:t>치명적</a:t>
                          </a:r>
                          <a:r>
                            <a:rPr lang="ko-KR" altLang="en-US" b="1" dirty="0"/>
                            <a:t> 오차의 발생 빈도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198" t="-980" r="-1198" b="-2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67997"/>
                      </a:ext>
                    </a:extLst>
                  </a:tr>
                  <a:tr h="752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&lt;</a:t>
                          </a:r>
                          <a:r>
                            <a:rPr lang="en-US" altLang="ko-KR" b="1" dirty="0"/>
                            <a:t>0.1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3.60 &lt; &lt; 176.75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0496427"/>
                      </a:ext>
                    </a:extLst>
                  </a:tr>
                  <a:tr h="752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&lt;</a:t>
                          </a:r>
                          <a:r>
                            <a:rPr lang="en-US" altLang="ko-KR" b="1" dirty="0"/>
                            <a:t>0.01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6.61 &lt; &lt; 174.87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4638096"/>
                      </a:ext>
                    </a:extLst>
                  </a:tr>
                  <a:tr h="752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&lt;</a:t>
                          </a:r>
                          <a:r>
                            <a:rPr lang="en-US" altLang="ko-KR" b="1" dirty="0"/>
                            <a:t>0.001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8.65 &lt; &lt; 173.39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9919961"/>
                      </a:ext>
                    </a:extLst>
                  </a:tr>
                  <a:tr h="752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&lt;</a:t>
                          </a:r>
                          <a:r>
                            <a:rPr lang="en-US" altLang="ko-KR" b="1" dirty="0"/>
                            <a:t>0.0001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dirty="0"/>
                            <a:t>9.86 &lt; &lt; 170.15</a:t>
                          </a:r>
                          <a:endParaRPr lang="ko-Kore-KR" alt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32740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2A1812-9960-0147-82DF-8E4C6CF0690E}"/>
                  </a:ext>
                </a:extLst>
              </p:cNvPr>
              <p:cNvSpPr txBox="1"/>
              <p:nvPr/>
            </p:nvSpPr>
            <p:spPr>
              <a:xfrm>
                <a:off x="2243321" y="1214472"/>
                <a:ext cx="23984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2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kumimoji="1" lang="en-US" altLang="ko-KR" sz="1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200" b="1" i="1" smtClean="0">
                        <a:latin typeface="Cambria Math" panose="02040503050406030204" pitchFamily="18" charset="0"/>
                      </a:rPr>
                      <m:t>𝒗𝒔</m:t>
                    </m:r>
                  </m:oMath>
                </a14:m>
                <a:r>
                  <a:rPr kumimoji="1" lang="ko-KR" altLang="en-US" sz="1200" b="1" dirty="0"/>
                  <a:t> </a:t>
                </a:r>
                <a:r>
                  <a:rPr kumimoji="1" lang="en-US" altLang="ko-KR" sz="1200" b="1" dirty="0"/>
                  <a:t>‘</a:t>
                </a:r>
                <a:r>
                  <a:rPr kumimoji="1" lang="ko-KR" altLang="en-US" sz="1200" b="1" dirty="0"/>
                  <a:t>치명적 오차의 빈도</a:t>
                </a:r>
                <a:r>
                  <a:rPr kumimoji="1" lang="en-US" altLang="ko-KR" sz="1200" b="1" dirty="0"/>
                  <a:t>’</a:t>
                </a:r>
                <a:r>
                  <a:rPr kumimoji="1" lang="ko-KR" altLang="en-US" sz="1200" b="1" dirty="0"/>
                  <a:t> 그래프</a:t>
                </a:r>
                <a:endParaRPr kumimoji="1" lang="ko-Kore-KR" altLang="en-US" sz="12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2A1812-9960-0147-82DF-8E4C6CF06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21" y="1214472"/>
                <a:ext cx="2398413" cy="276999"/>
              </a:xfrm>
              <a:prstGeom prst="rect">
                <a:avLst/>
              </a:prstGeom>
              <a:blipFill>
                <a:blip r:embed="rId7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28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 fontScale="90000"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#3 (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행성이 관측되었을 때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30862"/>
                <a:ext cx="11803649" cy="5469974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Case #3 : 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관측자를 원점에 고정하고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행성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1-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관측자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사이의 각도가 </a:t>
                </a:r>
                <a14:m>
                  <m:oMath xmlns:m="http://schemas.openxmlformats.org/officeDocument/2006/math"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𝟗𝟎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°</m:t>
                    </m:r>
                  </m:oMath>
                </a14:m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오차가 가장 작은 배열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되도록 고정한 후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세 번째 관측된 행성의 위치를 바꾸어가며 추정치를 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Case #1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과 비교함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(LS/WLS).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30862"/>
                <a:ext cx="11803649" cy="5469974"/>
              </a:xfrm>
              <a:blipFill>
                <a:blip r:embed="rId2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3F82587-C3E5-6440-901D-41AA1F08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06" y="2417621"/>
            <a:ext cx="443773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6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#3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결과 및 해석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659" y="4905406"/>
                <a:ext cx="9542253" cy="1845953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세 번째 관측된 행성의 방향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𝜽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, °)</m:t>
                    </m:r>
                  </m:oMath>
                </a14:m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는 </a:t>
                </a:r>
                <a:r>
                  <a:rPr kumimoji="1" lang="ko-KR" altLang="en-US" sz="14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오차수준의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크기에 영향을 미치지 못한다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세 번째 관측된 행성이 나머지 두 행성과 비슷한 수준의 거리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𝑹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=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𝟏</m:t>
                    </m:r>
                  </m:oMath>
                </a14:m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있을 때는 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LS/WLS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모두 정확도가 상승한다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세 번째 관측된 행성의 거리가 증가함에 따라 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LS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오차는 비례해서 증가하며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WLS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오차는 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2-Planet 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수준에 머무른다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따라서 지구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달 외에 금성이나 화성을 사용하였을 때 추가적인 정확도 개선은 기대하기 어려워 보인다</a:t>
                </a:r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659" y="4905406"/>
                <a:ext cx="9542253" cy="1845953"/>
              </a:xfrm>
              <a:blipFill>
                <a:blip r:embed="rId3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B8FE2E-CF67-B749-91F5-8CB4A564B51C}"/>
              </a:ext>
            </a:extLst>
          </p:cNvPr>
          <p:cNvGrpSpPr/>
          <p:nvPr/>
        </p:nvGrpSpPr>
        <p:grpSpPr>
          <a:xfrm>
            <a:off x="5798" y="1626113"/>
            <a:ext cx="7747309" cy="2983014"/>
            <a:chOff x="5798" y="1626113"/>
            <a:chExt cx="7747309" cy="29830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8FBFE1B-CBF6-094C-A3D4-308A649E5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8" y="1626113"/>
              <a:ext cx="3867215" cy="298301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73A297-5226-EB4D-9E0B-1C07F6D46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5892" y="1626113"/>
              <a:ext cx="3867215" cy="29830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10">
                <a:extLst>
                  <a:ext uri="{FF2B5EF4-FFF2-40B4-BE49-F238E27FC236}">
                    <a16:creationId xmlns:a16="http://schemas.microsoft.com/office/drawing/2014/main" id="{5FD90FD9-C200-5A4F-B12E-A7E7FE43A8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044986"/>
                  </p:ext>
                </p:extLst>
              </p:nvPr>
            </p:nvGraphicFramePr>
            <p:xfrm>
              <a:off x="9697791" y="4620496"/>
              <a:ext cx="2295302" cy="2214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7651">
                      <a:extLst>
                        <a:ext uri="{9D8B030D-6E8A-4147-A177-3AD203B41FA5}">
                          <a16:colId xmlns:a16="http://schemas.microsoft.com/office/drawing/2014/main" val="3953189192"/>
                        </a:ext>
                      </a:extLst>
                    </a:gridCol>
                    <a:gridCol w="1147651">
                      <a:extLst>
                        <a:ext uri="{9D8B030D-6E8A-4147-A177-3AD203B41FA5}">
                          <a16:colId xmlns:a16="http://schemas.microsoft.com/office/drawing/2014/main" val="1897724293"/>
                        </a:ext>
                      </a:extLst>
                    </a:gridCol>
                  </a:tblGrid>
                  <a:tr h="80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/>
                            <a:t>항법 알고리즘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1" i="1" smtClean="0">
                                    <a:latin typeface="Cambria Math" panose="02040503050406030204" pitchFamily="18" charset="0"/>
                                  </a:rPr>
                                  <m:t>𝑹𝑴𝑺</m:t>
                                </m:r>
                                <m:sSub>
                                  <m:sSubPr>
                                    <m:ctrlPr>
                                      <a:rPr lang="en-US" altLang="ko-Kore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ko-Kore-KR" b="1" i="1" smtClean="0">
                                        <a:latin typeface="Cambria Math" panose="02040503050406030204" pitchFamily="18" charset="0"/>
                                      </a:rPr>
                                      <m:t>𝒕𝒐𝒕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5355984"/>
                      </a:ext>
                    </a:extLst>
                  </a:tr>
                  <a:tr h="468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2</a:t>
                          </a:r>
                          <a:r>
                            <a:rPr lang="en-US" altLang="ko-KR" dirty="0"/>
                            <a:t>-Planet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0.0246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34935038"/>
                      </a:ext>
                    </a:extLst>
                  </a:tr>
                  <a:tr h="468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LS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0.0890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3333018"/>
                      </a:ext>
                    </a:extLst>
                  </a:tr>
                  <a:tr h="468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WLS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0.0248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76048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10">
                <a:extLst>
                  <a:ext uri="{FF2B5EF4-FFF2-40B4-BE49-F238E27FC236}">
                    <a16:creationId xmlns:a16="http://schemas.microsoft.com/office/drawing/2014/main" id="{5FD90FD9-C200-5A4F-B12E-A7E7FE43A8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044986"/>
                  </p:ext>
                </p:extLst>
              </p:nvPr>
            </p:nvGraphicFramePr>
            <p:xfrm>
              <a:off x="9697791" y="4620496"/>
              <a:ext cx="2295302" cy="2214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7651">
                      <a:extLst>
                        <a:ext uri="{9D8B030D-6E8A-4147-A177-3AD203B41FA5}">
                          <a16:colId xmlns:a16="http://schemas.microsoft.com/office/drawing/2014/main" val="3953189192"/>
                        </a:ext>
                      </a:extLst>
                    </a:gridCol>
                    <a:gridCol w="1147651">
                      <a:extLst>
                        <a:ext uri="{9D8B030D-6E8A-4147-A177-3AD203B41FA5}">
                          <a16:colId xmlns:a16="http://schemas.microsoft.com/office/drawing/2014/main" val="1897724293"/>
                        </a:ext>
                      </a:extLst>
                    </a:gridCol>
                  </a:tblGrid>
                  <a:tr h="80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/>
                            <a:t>항법 알고리즘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099" t="-1563" r="-2198" b="-179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5355984"/>
                      </a:ext>
                    </a:extLst>
                  </a:tr>
                  <a:tr h="468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2</a:t>
                          </a:r>
                          <a:r>
                            <a:rPr lang="en-US" altLang="ko-KR" dirty="0"/>
                            <a:t>-Planet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0.0246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34935038"/>
                      </a:ext>
                    </a:extLst>
                  </a:tr>
                  <a:tr h="468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LS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0.0890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3333018"/>
                      </a:ext>
                    </a:extLst>
                  </a:tr>
                  <a:tr h="468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WLS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0.0248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76048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B3507DBA-476B-404C-B424-E01AC9958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955" y="1626111"/>
            <a:ext cx="3701245" cy="2919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DB4A7C-1098-FA47-8E0D-E2A4BA74D7B9}"/>
                  </a:ext>
                </a:extLst>
              </p:cNvPr>
              <p:cNvSpPr txBox="1"/>
              <p:nvPr/>
            </p:nvSpPr>
            <p:spPr>
              <a:xfrm>
                <a:off x="1228252" y="1301046"/>
                <a:ext cx="5708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4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ore-KR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ko-Kore-KR" sz="1400" b="1" dirty="0"/>
                  <a:t>(</a:t>
                </a:r>
                <a:r>
                  <a:rPr kumimoji="1" lang="ko-KR" altLang="en-US" sz="1400" b="1" dirty="0"/>
                  <a:t>왼쪽</a:t>
                </a:r>
                <a:r>
                  <a:rPr kumimoji="1" lang="en-US" altLang="ko-KR" sz="1400" b="1" dirty="0"/>
                  <a:t>),</a:t>
                </a:r>
                <a:r>
                  <a:rPr kumimoji="1" lang="ko-KR" altLang="en-US" sz="1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kumimoji="1" lang="en-US" altLang="ko-Kore-KR" sz="1400" b="1" dirty="0"/>
                  <a:t>(</a:t>
                </a:r>
                <a:r>
                  <a:rPr kumimoji="1" lang="ko-KR" altLang="en-US" sz="1400" b="1" dirty="0"/>
                  <a:t>오른쪽</a:t>
                </a:r>
                <a:r>
                  <a:rPr kumimoji="1" lang="en-US" altLang="ko-KR" sz="1400" b="1" dirty="0"/>
                  <a:t>)</a:t>
                </a:r>
                <a:r>
                  <a:rPr kumimoji="1" lang="ko-Kore-KR" altLang="en-US" sz="1400" b="1" dirty="0"/>
                  <a:t>일</a:t>
                </a:r>
                <a:r>
                  <a:rPr kumimoji="1" lang="ko-KR" altLang="en-US" sz="1400" b="1" dirty="0"/>
                  <a:t> 때</a:t>
                </a:r>
                <a:r>
                  <a:rPr kumimoji="1" lang="en-US" altLang="ko-KR" sz="1400" b="1" dirty="0"/>
                  <a:t>,</a:t>
                </a:r>
                <a:r>
                  <a:rPr kumimoji="1" lang="ko-KR" altLang="en-US" sz="1400" b="1" dirty="0"/>
                  <a:t> </a:t>
                </a:r>
                <a:r>
                  <a:rPr kumimoji="1" lang="en-US" altLang="ko-KR" sz="1400" b="1" dirty="0"/>
                  <a:t>2-Planet/LS/WLS </a:t>
                </a:r>
                <a:r>
                  <a:rPr kumimoji="1" lang="ko-KR" altLang="en-US" sz="1400" b="1" dirty="0"/>
                  <a:t>의 </a:t>
                </a:r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𝒗𝒔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𝑹𝑴𝑺</m:t>
                    </m:r>
                    <m:sSub>
                      <m:sSubPr>
                        <m:ctrlPr>
                          <a:rPr kumimoji="1"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kumimoji="1" lang="ko-KR" altLang="en-US" sz="1400" b="1" dirty="0"/>
                  <a:t> 그래프</a:t>
                </a:r>
                <a:endParaRPr kumimoji="1" lang="ko-Kore-KR" alt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DB4A7C-1098-FA47-8E0D-E2A4BA74D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52" y="1301046"/>
                <a:ext cx="5708807" cy="307777"/>
              </a:xfrm>
              <a:prstGeom prst="rect">
                <a:avLst/>
              </a:prstGeom>
              <a:blipFill>
                <a:blip r:embed="rId8"/>
                <a:stretch>
                  <a:fillRect t="-8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B55780-56B2-5E4E-85D9-8A9233DECD5D}"/>
                  </a:ext>
                </a:extLst>
              </p:cNvPr>
              <p:cNvSpPr txBox="1"/>
              <p:nvPr/>
            </p:nvSpPr>
            <p:spPr>
              <a:xfrm>
                <a:off x="8001504" y="1310475"/>
                <a:ext cx="43221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2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ore-KR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2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kumimoji="1" lang="en-US" altLang="ko-Kore-KR" sz="1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ko-Kore-KR" sz="1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2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kumimoji="1" lang="en-US" altLang="ko-Kore-KR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200" b="1" i="1" smtClean="0">
                        <a:latin typeface="Cambria Math" panose="02040503050406030204" pitchFamily="18" charset="0"/>
                      </a:rPr>
                      <m:t>𝟏𝟑𝟓</m:t>
                    </m:r>
                    <m:r>
                      <a:rPr kumimoji="1" lang="en-US" altLang="ko-Kore-KR" sz="1200" b="1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en-US" altLang="ko-Kore-KR" sz="1200" b="1" dirty="0"/>
                  <a:t> </a:t>
                </a:r>
                <a:r>
                  <a:rPr kumimoji="1" lang="ko-KR" altLang="en-US" sz="1200" b="1" dirty="0"/>
                  <a:t>일 때</a:t>
                </a:r>
                <a:r>
                  <a:rPr kumimoji="1" lang="en-US" altLang="ko-KR" sz="1200" b="1" dirty="0"/>
                  <a:t>,</a:t>
                </a:r>
                <a:r>
                  <a:rPr kumimoji="1" lang="ko-KR" altLang="en-US" sz="1200" b="1" dirty="0"/>
                  <a:t> </a:t>
                </a:r>
                <a:r>
                  <a:rPr kumimoji="1" lang="en-US" altLang="ko-KR" sz="1200" b="1" dirty="0"/>
                  <a:t>LS/WLS/2-Planet</a:t>
                </a:r>
                <a:r>
                  <a:rPr kumimoji="1" lang="ko-KR" altLang="en-US" sz="1200" b="1" dirty="0"/>
                  <a:t> </a:t>
                </a:r>
                <a:r>
                  <a:rPr kumimoji="1" lang="ko-KR" altLang="en-US" sz="1200" b="1" dirty="0" err="1"/>
                  <a:t>위치추정치</a:t>
                </a:r>
                <a:r>
                  <a:rPr kumimoji="1" lang="ko-KR" altLang="en-US" sz="1200" b="1" dirty="0"/>
                  <a:t> 시각화</a:t>
                </a:r>
                <a:endParaRPr kumimoji="1" lang="ko-Kore-KR" altLang="en-US" sz="12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B55780-56B2-5E4E-85D9-8A9233DEC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504" y="1310475"/>
                <a:ext cx="4322145" cy="276999"/>
              </a:xfrm>
              <a:prstGeom prst="rect">
                <a:avLst/>
              </a:prstGeom>
              <a:blipFill>
                <a:blip r:embed="rId9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 fontScale="90000"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#4 (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행성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치명적 오차 관찰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E9E40-F163-C64E-919A-E9E252D2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30862"/>
            <a:ext cx="11803649" cy="5469974"/>
          </a:xfrm>
        </p:spPr>
        <p:txBody>
          <a:bodyPr lIns="90000"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#4 : 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관측자를 원점에 고정하고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행성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1-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관측자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행성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일직선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치명적 오차의 빈도가 가장 높은 배열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되도록 고정한 후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세 번째 관측된 행성의 위치를 바꾸어가며 치명적 오차가 발생하는 빈도와 오차의 변화를 관찰함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(LS/WLS).</a:t>
            </a:r>
            <a:endParaRPr kumimoji="1" lang="en-US" altLang="ko-KR" sz="1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B938B6B-8315-3249-9D74-80C038ABC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06" y="2380836"/>
            <a:ext cx="443773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2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#4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결과 및 해석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E9E40-F163-C64E-919A-E9E252D2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845" y="5253564"/>
            <a:ext cx="8135155" cy="1597431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치명적 오차의 발생 빈도는 금성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화성의 거리 수준에서 각도에 따라 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WLS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0~50%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정도의 개선이 가능함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LS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오히려 빈도를 증가시키는 경향을 보임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LS/WLS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모두 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2-Planet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보다 밀집되고 안정된 분포를 보여줌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(Outlier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정도가 작아짐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).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그에 따라 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LS/WLS 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모두 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2-Planet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비교해 오차가 감소함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95993F-2F41-0444-B8C6-B61A6F0848FE}"/>
              </a:ext>
            </a:extLst>
          </p:cNvPr>
          <p:cNvGrpSpPr/>
          <p:nvPr/>
        </p:nvGrpSpPr>
        <p:grpSpPr>
          <a:xfrm>
            <a:off x="4880864" y="1509829"/>
            <a:ext cx="6183504" cy="3674082"/>
            <a:chOff x="-46921" y="0"/>
            <a:chExt cx="11542059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F0E29EF-8C23-A24E-9931-FEDA6BDB6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6921" y="0"/>
              <a:ext cx="5883088" cy="6858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52C2535-0634-2B45-A7E8-F8864C0A6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6167" y="0"/>
              <a:ext cx="5658971" cy="6858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20A48E90-66A6-7048-8D00-F05CA457C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9658790"/>
                  </p:ext>
                </p:extLst>
              </p:nvPr>
            </p:nvGraphicFramePr>
            <p:xfrm>
              <a:off x="178800" y="1263730"/>
              <a:ext cx="3878045" cy="5594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631">
                      <a:extLst>
                        <a:ext uri="{9D8B030D-6E8A-4147-A177-3AD203B41FA5}">
                          <a16:colId xmlns:a16="http://schemas.microsoft.com/office/drawing/2014/main" val="3204790391"/>
                        </a:ext>
                      </a:extLst>
                    </a:gridCol>
                    <a:gridCol w="2112135">
                      <a:extLst>
                        <a:ext uri="{9D8B030D-6E8A-4147-A177-3AD203B41FA5}">
                          <a16:colId xmlns:a16="http://schemas.microsoft.com/office/drawing/2014/main" val="2169310518"/>
                        </a:ext>
                      </a:extLst>
                    </a:gridCol>
                    <a:gridCol w="927279">
                      <a:extLst>
                        <a:ext uri="{9D8B030D-6E8A-4147-A177-3AD203B41FA5}">
                          <a16:colId xmlns:a16="http://schemas.microsoft.com/office/drawing/2014/main" val="808934853"/>
                        </a:ext>
                      </a:extLst>
                    </a:gridCol>
                  </a:tblGrid>
                  <a:tr h="5139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sz="1200" dirty="0"/>
                            <a:t>항법</a:t>
                          </a:r>
                          <a:r>
                            <a:rPr lang="ko-KR" altLang="en-US" sz="1200" dirty="0"/>
                            <a:t> 알고리즘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dirty="0"/>
                            <a:t>위치 추정치 분포 시각화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1" i="1" smtClean="0">
                                    <a:latin typeface="Cambria Math" panose="02040503050406030204" pitchFamily="18" charset="0"/>
                                  </a:rPr>
                                  <m:t>𝑹𝑴𝑺</m:t>
                                </m:r>
                                <m:sSub>
                                  <m:sSubPr>
                                    <m:ctrlPr>
                                      <a:rPr lang="en-US" altLang="ko-Kore-KR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2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ko-Kore-KR" sz="1200" b="1" i="1" smtClean="0">
                                        <a:latin typeface="Cambria Math" panose="02040503050406030204" pitchFamily="18" charset="0"/>
                                      </a:rPr>
                                      <m:t>𝒕𝒐𝒕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8307510"/>
                      </a:ext>
                    </a:extLst>
                  </a:tr>
                  <a:tr h="169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b="1" dirty="0"/>
                            <a:t>2</a:t>
                          </a:r>
                          <a:r>
                            <a:rPr lang="en-US" altLang="ko-KR" sz="1400" b="1" dirty="0"/>
                            <a:t>-Planet</a:t>
                          </a:r>
                          <a:endParaRPr lang="ko-Kore-KR" alt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b="1" dirty="0"/>
                            <a:t>132.7010</a:t>
                          </a:r>
                          <a:endParaRPr lang="ko-Kore-KR" altLang="en-US" sz="1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0722467"/>
                      </a:ext>
                    </a:extLst>
                  </a:tr>
                  <a:tr h="169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LS</a:t>
                          </a:r>
                          <a:endParaRPr lang="ko-Kore-KR" alt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8.8434</a:t>
                          </a:r>
                          <a:endParaRPr lang="ko-Kore-KR" altLang="en-U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5152532"/>
                      </a:ext>
                    </a:extLst>
                  </a:tr>
                  <a:tr h="169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WLS</a:t>
                          </a:r>
                          <a:endParaRPr lang="ko-Kore-KR" alt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2.6857</a:t>
                          </a:r>
                          <a:endParaRPr lang="ko-Kore-KR" altLang="en-U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6342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20A48E90-66A6-7048-8D00-F05CA457C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9658790"/>
                  </p:ext>
                </p:extLst>
              </p:nvPr>
            </p:nvGraphicFramePr>
            <p:xfrm>
              <a:off x="178800" y="1263730"/>
              <a:ext cx="3878045" cy="5594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631">
                      <a:extLst>
                        <a:ext uri="{9D8B030D-6E8A-4147-A177-3AD203B41FA5}">
                          <a16:colId xmlns:a16="http://schemas.microsoft.com/office/drawing/2014/main" val="3204790391"/>
                        </a:ext>
                      </a:extLst>
                    </a:gridCol>
                    <a:gridCol w="2112135">
                      <a:extLst>
                        <a:ext uri="{9D8B030D-6E8A-4147-A177-3AD203B41FA5}">
                          <a16:colId xmlns:a16="http://schemas.microsoft.com/office/drawing/2014/main" val="2169310518"/>
                        </a:ext>
                      </a:extLst>
                    </a:gridCol>
                    <a:gridCol w="927279">
                      <a:extLst>
                        <a:ext uri="{9D8B030D-6E8A-4147-A177-3AD203B41FA5}">
                          <a16:colId xmlns:a16="http://schemas.microsoft.com/office/drawing/2014/main" val="808934853"/>
                        </a:ext>
                      </a:extLst>
                    </a:gridCol>
                  </a:tblGrid>
                  <a:tr h="5139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sz="1200" dirty="0"/>
                            <a:t>항법</a:t>
                          </a:r>
                          <a:r>
                            <a:rPr lang="ko-KR" altLang="en-US" sz="1200" dirty="0"/>
                            <a:t> 알고리즘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dirty="0"/>
                            <a:t>위치 추정치 분포 시각화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0548" t="-2439" r="-2740" b="-9804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8307510"/>
                      </a:ext>
                    </a:extLst>
                  </a:tr>
                  <a:tr h="169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b="1" dirty="0"/>
                            <a:t>2</a:t>
                          </a:r>
                          <a:r>
                            <a:rPr lang="en-US" altLang="ko-KR" sz="1400" b="1" dirty="0"/>
                            <a:t>-Planet</a:t>
                          </a:r>
                          <a:endParaRPr lang="ko-Kore-KR" alt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b="1" dirty="0"/>
                            <a:t>132.7010</a:t>
                          </a:r>
                          <a:endParaRPr lang="ko-Kore-KR" altLang="en-US" sz="1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0722467"/>
                      </a:ext>
                    </a:extLst>
                  </a:tr>
                  <a:tr h="169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LS</a:t>
                          </a:r>
                          <a:endParaRPr lang="ko-Kore-KR" alt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8.8434</a:t>
                          </a:r>
                          <a:endParaRPr lang="ko-Kore-KR" altLang="en-U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5152532"/>
                      </a:ext>
                    </a:extLst>
                  </a:tr>
                  <a:tr h="169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WLS</a:t>
                          </a:r>
                          <a:endParaRPr lang="ko-Kore-KR" alt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2.6857</a:t>
                          </a:r>
                          <a:endParaRPr lang="ko-Kore-KR" altLang="en-U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634239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E1941AD6-8FE7-8548-9D94-B617CB2B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581" y="1778574"/>
            <a:ext cx="2124493" cy="16790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0B4D94-0768-A947-9A10-FB9E7DBE7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580" y="3478769"/>
            <a:ext cx="2124493" cy="16790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B84B9F-7AAC-CC49-9A0E-AB8DF1D3A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819" y="5170683"/>
            <a:ext cx="2126109" cy="1680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C33382-56EC-D34B-BB29-A26B2277A0A7}"/>
                  </a:ext>
                </a:extLst>
              </p:cNvPr>
              <p:cNvSpPr txBox="1"/>
              <p:nvPr/>
            </p:nvSpPr>
            <p:spPr>
              <a:xfrm>
                <a:off x="5268111" y="1222650"/>
                <a:ext cx="55290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b="1" dirty="0"/>
                  <a:t>LS(</a:t>
                </a:r>
                <a:r>
                  <a:rPr kumimoji="1" lang="ko-KR" altLang="en-US" sz="1400" b="1" dirty="0"/>
                  <a:t>왼쪽</a:t>
                </a:r>
                <a:r>
                  <a:rPr kumimoji="1" lang="en-US" altLang="ko-KR" sz="1400" b="1" dirty="0"/>
                  <a:t>)/WLS(</a:t>
                </a:r>
                <a:r>
                  <a:rPr kumimoji="1" lang="ko-KR" altLang="en-US" sz="1400" b="1" dirty="0"/>
                  <a:t>오른쪽</a:t>
                </a:r>
                <a:r>
                  <a:rPr kumimoji="1" lang="en-US" altLang="ko-KR" sz="1400" b="1" dirty="0"/>
                  <a:t>) </a:t>
                </a:r>
                <a:r>
                  <a:rPr kumimoji="1" lang="ko-KR" altLang="en-US" sz="1400" b="1" dirty="0"/>
                  <a:t>의 </a:t>
                </a:r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ko-KR" altLang="en-US" sz="1400" b="1" dirty="0"/>
                  <a:t> 값에 대한 </a:t>
                </a:r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𝒗𝒔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400" b="1" dirty="0"/>
                  <a:t> ‘</a:t>
                </a:r>
                <a:r>
                  <a:rPr kumimoji="1" lang="ko-KR" altLang="en-US" sz="1400" b="1" dirty="0"/>
                  <a:t>치명적 오차 빈도</a:t>
                </a:r>
                <a:r>
                  <a:rPr kumimoji="1" lang="en-US" altLang="ko-KR" sz="1400" b="1" dirty="0"/>
                  <a:t>’</a:t>
                </a:r>
                <a:r>
                  <a:rPr kumimoji="1" lang="ko-KR" altLang="en-US" sz="1400" b="1" dirty="0"/>
                  <a:t> 그래프</a:t>
                </a:r>
                <a:endParaRPr kumimoji="1" lang="ko-Kore-KR" altLang="en-US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C33382-56EC-D34B-BB29-A26B2277A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11" y="1222650"/>
                <a:ext cx="5529078" cy="307777"/>
              </a:xfrm>
              <a:prstGeom prst="rect">
                <a:avLst/>
              </a:prstGeom>
              <a:blipFill>
                <a:blip r:embed="rId8"/>
                <a:stretch>
                  <a:fillRect l="-229" t="-8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72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E9E40-F163-C64E-919A-E9E252D2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30862"/>
            <a:ext cx="11803649" cy="5469974"/>
          </a:xfrm>
        </p:spPr>
        <p:txBody>
          <a:bodyPr lIns="90000"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월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00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00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분에 타원궤도 진입</a:t>
            </a:r>
            <a:r>
              <a:rPr kumimoji="1" lang="ko-KR" altLang="en-US" sz="19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시작으로 </a:t>
            </a:r>
            <a:r>
              <a:rPr kumimoji="1" lang="en-US" altLang="ko-KR" sz="19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405890</a:t>
            </a:r>
            <a:r>
              <a:rPr kumimoji="1" lang="ko-KR" altLang="en-US" sz="19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이후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차 추진 전까지</a:t>
            </a:r>
            <a:r>
              <a:rPr kumimoji="1" lang="ko-KR" altLang="en-US" sz="19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호만전이궤도에서 시뮬레이션을 진행함</a:t>
            </a:r>
            <a:r>
              <a:rPr kumimoji="1" lang="en-US" altLang="ko-KR" sz="19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9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각오차는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표준편차가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10arcsec 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정규분포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가정하며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LS/WLS/2-Planet 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모두 동일한 측정치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사용함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달 궤도는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384400km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9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반지름으로 하는 </a:t>
            </a:r>
            <a:r>
              <a:rPr kumimoji="1" lang="ko-KR" altLang="en-US" sz="19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원궤도로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가정함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9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단순화를 위해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2D 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평면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달 궤도면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진행</a:t>
            </a:r>
            <a:r>
              <a:rPr kumimoji="1" lang="ko-KR" altLang="en-US" sz="19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하며</a:t>
            </a:r>
            <a:r>
              <a:rPr kumimoji="1" lang="en-US" altLang="ko-KR" sz="19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9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금성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화성의 좌표는 달 궤도면에 </a:t>
            </a:r>
            <a:r>
              <a:rPr kumimoji="1" lang="ko-KR" altLang="en-US" sz="19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정사영한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</a:t>
            </a:r>
            <a:r>
              <a:rPr kumimoji="1" lang="ko-KR" altLang="en-US" sz="19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이용함</a:t>
            </a:r>
            <a:r>
              <a:rPr kumimoji="1" lang="en-US" altLang="ko-KR" sz="19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81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08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3200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ore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순서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E9E40-F163-C64E-919A-E9E252D2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30862"/>
            <a:ext cx="11806237" cy="546997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연구동기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및 목적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배경지식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문제상황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정의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항법 알고리즘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558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#1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30862"/>
                <a:ext cx="11803649" cy="5469974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달 궤도 반지름을 </a:t>
                </a:r>
                <a14:m>
                  <m:oMath xmlns:m="http://schemas.openxmlformats.org/officeDocument/2006/math">
                    <m:r>
                      <a:rPr kumimoji="1" lang="en-US" altLang="ko-KR" sz="1900" b="0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𝑅</m:t>
                    </m:r>
                  </m:oMath>
                </a14:m>
                <a:r>
                  <a:rPr kumimoji="1" lang="ko-KR" altLang="en-US" sz="19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이라고 하면</a:t>
                </a:r>
                <a:r>
                  <a:rPr kumimoji="1" lang="en-US" altLang="ko-KR" sz="19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9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호만전이궤도 위에서 지구와의 거리가 </a:t>
                </a:r>
                <a14:m>
                  <m:oMath xmlns:m="http://schemas.openxmlformats.org/officeDocument/2006/math"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𝟎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.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𝟐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𝑹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 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𝟎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.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𝟒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𝑹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 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𝟎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.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𝟔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𝑹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 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𝟎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.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𝟖</m:t>
                    </m:r>
                    <m:r>
                      <a:rPr kumimoji="1" lang="en-US" altLang="ko-KR" sz="1900" b="1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𝑹</m:t>
                    </m:r>
                  </m:oMath>
                </a14:m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인 지점</a:t>
                </a:r>
                <a:r>
                  <a:rPr kumimoji="1" lang="ko-KR" altLang="en-US" sz="19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에서 각각 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N=50000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의 </a:t>
                </a: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몬테카를로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시뮬레이션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을 통해 위치 추정치를 생성하여 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2-Planet/LS/WLS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방법을 비교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함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endParaRPr kumimoji="1" lang="en-US" altLang="ko-KR" sz="1900" b="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출발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시점에 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2D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평면 위에서 지구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금성 거리는 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2.3321e+08km, 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지구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화성 거리는 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1.3356e+08km.</a:t>
                </a:r>
                <a:endParaRPr kumimoji="1" lang="en-US" altLang="ko-KR" sz="1900" b="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30862"/>
                <a:ext cx="11803649" cy="5469974"/>
              </a:xfrm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5FDFB65-9788-5A4D-829F-8D3C34BF33C0}"/>
              </a:ext>
            </a:extLst>
          </p:cNvPr>
          <p:cNvGrpSpPr/>
          <p:nvPr/>
        </p:nvGrpSpPr>
        <p:grpSpPr>
          <a:xfrm>
            <a:off x="176211" y="4526312"/>
            <a:ext cx="11806239" cy="2275223"/>
            <a:chOff x="541438" y="4585318"/>
            <a:chExt cx="11193876" cy="215721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12E1480-3D53-1F4A-AD0D-C7335BFA1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438" y="4585318"/>
              <a:ext cx="2734905" cy="215721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F8EDA2B-5D23-974A-8D47-976F12FA6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1094" y="4585318"/>
              <a:ext cx="2734906" cy="215721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FFEE29C-0BE6-DB4C-A1EA-3479A37F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0751" y="4585318"/>
              <a:ext cx="2734906" cy="215721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F94A8A0-4E3A-3D41-BA6B-90F66EE8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0408" y="4585318"/>
              <a:ext cx="2734906" cy="215721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63AE51-71C8-DE44-9EF3-C8B7CE7CF413}"/>
                  </a:ext>
                </a:extLst>
              </p:cNvPr>
              <p:cNvSpPr txBox="1"/>
              <p:nvPr/>
            </p:nvSpPr>
            <p:spPr>
              <a:xfrm>
                <a:off x="176211" y="4218535"/>
                <a:ext cx="7340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400" b="1" dirty="0"/>
                  <a:t>왼쪽부터</a:t>
                </a:r>
                <a:r>
                  <a:rPr kumimoji="1" lang="ko-KR" altLang="en-US" sz="1400" b="1" dirty="0"/>
                  <a:t> 순서대로 </a:t>
                </a:r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kumimoji="1" lang="en-US" altLang="ko-KR" sz="14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kumimoji="1" lang="ko-KR" altLang="en-US" sz="1400" b="1" dirty="0"/>
                  <a:t> 에서의 관측자와 행성들의 배치를 시각화 한 것</a:t>
                </a:r>
                <a:r>
                  <a:rPr kumimoji="1" lang="en-US" altLang="ko-KR" sz="1400" b="1" dirty="0"/>
                  <a:t>.</a:t>
                </a:r>
                <a:endParaRPr kumimoji="1" lang="ko-Kore-KR" altLang="en-US" sz="14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63AE51-71C8-DE44-9EF3-C8B7CE7C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11" y="4218535"/>
                <a:ext cx="7340086" cy="307777"/>
              </a:xfrm>
              <a:prstGeom prst="rect">
                <a:avLst/>
              </a:prstGeom>
              <a:blipFill>
                <a:blip r:embed="rId8"/>
                <a:stretch>
                  <a:fillRect l="-173" t="-8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986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EED143-F4D3-944A-9555-AB7098E3F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81723"/>
              </p:ext>
            </p:extLst>
          </p:nvPr>
        </p:nvGraphicFramePr>
        <p:xfrm>
          <a:off x="209550" y="1177074"/>
          <a:ext cx="11833200" cy="5663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884">
                  <a:extLst>
                    <a:ext uri="{9D8B030D-6E8A-4147-A177-3AD203B41FA5}">
                      <a16:colId xmlns:a16="http://schemas.microsoft.com/office/drawing/2014/main" val="107184999"/>
                    </a:ext>
                  </a:extLst>
                </a:gridCol>
                <a:gridCol w="2678329">
                  <a:extLst>
                    <a:ext uri="{9D8B030D-6E8A-4147-A177-3AD203B41FA5}">
                      <a16:colId xmlns:a16="http://schemas.microsoft.com/office/drawing/2014/main" val="1439181867"/>
                    </a:ext>
                  </a:extLst>
                </a:gridCol>
                <a:gridCol w="2678329">
                  <a:extLst>
                    <a:ext uri="{9D8B030D-6E8A-4147-A177-3AD203B41FA5}">
                      <a16:colId xmlns:a16="http://schemas.microsoft.com/office/drawing/2014/main" val="3276424710"/>
                    </a:ext>
                  </a:extLst>
                </a:gridCol>
                <a:gridCol w="2678329">
                  <a:extLst>
                    <a:ext uri="{9D8B030D-6E8A-4147-A177-3AD203B41FA5}">
                      <a16:colId xmlns:a16="http://schemas.microsoft.com/office/drawing/2014/main" val="1771445815"/>
                    </a:ext>
                  </a:extLst>
                </a:gridCol>
                <a:gridCol w="2678329">
                  <a:extLst>
                    <a:ext uri="{9D8B030D-6E8A-4147-A177-3AD203B41FA5}">
                      <a16:colId xmlns:a16="http://schemas.microsoft.com/office/drawing/2014/main" val="1077183566"/>
                    </a:ext>
                  </a:extLst>
                </a:gridCol>
              </a:tblGrid>
              <a:tr h="608410">
                <a:tc>
                  <a:txBody>
                    <a:bodyPr/>
                    <a:lstStyle/>
                    <a:p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0.2R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0.4R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0.6R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0.8R</a:t>
                      </a:r>
                      <a:endParaRPr lang="ko-Kore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741507"/>
                  </a:ext>
                </a:extLst>
              </a:tr>
              <a:tr h="252775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2-Planet/LS/WLS</a:t>
                      </a:r>
                    </a:p>
                    <a:p>
                      <a:pPr algn="ctr"/>
                      <a:r>
                        <a:rPr lang="ko-KR" altLang="en-US" sz="1000" b="1" dirty="0"/>
                        <a:t>의 위치 추정치 오차 분포도</a:t>
                      </a:r>
                      <a:endParaRPr lang="ko-Kore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052325"/>
                  </a:ext>
                </a:extLst>
              </a:tr>
              <a:tr h="25277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dirty="0"/>
                        <a:t>2-Planet/WLS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의 위치 추정치 오차 분포도</a:t>
                      </a:r>
                      <a:endParaRPr lang="ko-Kore-KR" altLang="en-US" sz="1000" b="1" dirty="0"/>
                    </a:p>
                    <a:p>
                      <a:pPr algn="ctr"/>
                      <a:endParaRPr lang="ko-Kore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15024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결과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6A8CE50-0E87-374F-B296-9D6F07D4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17" y="2009104"/>
            <a:ext cx="2675316" cy="21765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851D82-A793-D448-A864-314BD630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316" y="2009104"/>
            <a:ext cx="2675317" cy="21765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3FA722-3F08-F24D-80A1-0CEFD10B2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633" y="2009104"/>
            <a:ext cx="2675317" cy="21765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F3862C-645A-0046-A022-2601521AE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691" y="2011877"/>
            <a:ext cx="2675317" cy="21765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209D5D-9EF9-DF45-8A2B-CB3668AA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000" y="4573220"/>
            <a:ext cx="2675316" cy="2155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7E2EB1-11F5-6A4E-83B3-629F8DA0F6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833" y="4573220"/>
            <a:ext cx="2675316" cy="2155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B5C1D1-F240-2348-B062-87BC222B6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374" y="4573220"/>
            <a:ext cx="2675317" cy="21556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34C951-7378-FB48-B337-3F6A7685C4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7657" y="4573220"/>
            <a:ext cx="2675318" cy="215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7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결과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875BCA2-6D79-ED45-A952-A2848CF0B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163973"/>
              </p:ext>
            </p:extLst>
          </p:nvPr>
        </p:nvGraphicFramePr>
        <p:xfrm>
          <a:off x="209550" y="1169894"/>
          <a:ext cx="11833200" cy="565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36">
                  <a:extLst>
                    <a:ext uri="{9D8B030D-6E8A-4147-A177-3AD203B41FA5}">
                      <a16:colId xmlns:a16="http://schemas.microsoft.com/office/drawing/2014/main" val="107184999"/>
                    </a:ext>
                  </a:extLst>
                </a:gridCol>
                <a:gridCol w="2475177">
                  <a:extLst>
                    <a:ext uri="{9D8B030D-6E8A-4147-A177-3AD203B41FA5}">
                      <a16:colId xmlns:a16="http://schemas.microsoft.com/office/drawing/2014/main" val="1439181867"/>
                    </a:ext>
                  </a:extLst>
                </a:gridCol>
                <a:gridCol w="2678329">
                  <a:extLst>
                    <a:ext uri="{9D8B030D-6E8A-4147-A177-3AD203B41FA5}">
                      <a16:colId xmlns:a16="http://schemas.microsoft.com/office/drawing/2014/main" val="3276424710"/>
                    </a:ext>
                  </a:extLst>
                </a:gridCol>
                <a:gridCol w="2678329">
                  <a:extLst>
                    <a:ext uri="{9D8B030D-6E8A-4147-A177-3AD203B41FA5}">
                      <a16:colId xmlns:a16="http://schemas.microsoft.com/office/drawing/2014/main" val="1771445815"/>
                    </a:ext>
                  </a:extLst>
                </a:gridCol>
                <a:gridCol w="2678329">
                  <a:extLst>
                    <a:ext uri="{9D8B030D-6E8A-4147-A177-3AD203B41FA5}">
                      <a16:colId xmlns:a16="http://schemas.microsoft.com/office/drawing/2014/main" val="1077183566"/>
                    </a:ext>
                  </a:extLst>
                </a:gridCol>
              </a:tblGrid>
              <a:tr h="6912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RMSE(km)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0.2R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0.4R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0.6R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0.8R</a:t>
                      </a:r>
                      <a:endParaRPr lang="ko-Kore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741507"/>
                  </a:ext>
                </a:extLst>
              </a:tr>
              <a:tr h="1653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/>
                        <a:t>2-Planet</a:t>
                      </a:r>
                      <a:endParaRPr lang="ko-Kore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25.7124</a:t>
                      </a:r>
                      <a:endParaRPr lang="ko-Kore-KR" altLang="en-US" sz="2400" b="1" dirty="0">
                        <a:effectLst/>
                      </a:endParaRPr>
                    </a:p>
                  </a:txBody>
                  <a:tcPr marL="22872" marR="22872" marT="22872" marB="2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18.3387</a:t>
                      </a:r>
                      <a:endParaRPr lang="ko-Kore-KR" altLang="en-US" sz="2400" b="1" dirty="0">
                        <a:effectLst/>
                      </a:endParaRPr>
                    </a:p>
                  </a:txBody>
                  <a:tcPr marL="22872" marR="22872" marT="22872" marB="2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17.1643</a:t>
                      </a:r>
                      <a:endParaRPr lang="ko-Kore-KR" altLang="en-US" sz="2400" b="1" dirty="0">
                        <a:effectLst/>
                      </a:endParaRPr>
                    </a:p>
                  </a:txBody>
                  <a:tcPr marL="22872" marR="22872" marT="22872" marB="2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17.5970</a:t>
                      </a:r>
                      <a:endParaRPr lang="ko-Kore-KR" altLang="en-US" sz="2400" b="1" dirty="0">
                        <a:effectLst/>
                      </a:endParaRPr>
                    </a:p>
                  </a:txBody>
                  <a:tcPr marL="22872" marR="22872" marT="22872" marB="22872" anchor="ctr"/>
                </a:tc>
                <a:extLst>
                  <a:ext uri="{0D108BD9-81ED-4DB2-BD59-A6C34878D82A}">
                    <a16:rowId xmlns:a16="http://schemas.microsoft.com/office/drawing/2014/main" val="4014052325"/>
                  </a:ext>
                </a:extLst>
              </a:tr>
              <a:tr h="1653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000" b="1" dirty="0"/>
                        <a:t>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6.6460e+03</a:t>
                      </a:r>
                      <a:endParaRPr lang="en" sz="2400" b="1" dirty="0">
                        <a:effectLst/>
                      </a:endParaRPr>
                    </a:p>
                  </a:txBody>
                  <a:tcPr marL="22872" marR="22872" marT="22872" marB="2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6.2697e+03</a:t>
                      </a:r>
                      <a:endParaRPr lang="en" sz="2400" b="1" dirty="0">
                        <a:effectLst/>
                      </a:endParaRPr>
                    </a:p>
                  </a:txBody>
                  <a:tcPr marL="22872" marR="22872" marT="22872" marB="2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6.0860e+03</a:t>
                      </a:r>
                      <a:endParaRPr lang="en" sz="2400" b="1" dirty="0">
                        <a:effectLst/>
                      </a:endParaRPr>
                    </a:p>
                  </a:txBody>
                  <a:tcPr marL="22872" marR="22872" marT="22872" marB="2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6.0938e+03</a:t>
                      </a:r>
                      <a:endParaRPr lang="en" sz="2400" b="1" dirty="0">
                        <a:effectLst/>
                      </a:endParaRPr>
                    </a:p>
                  </a:txBody>
                  <a:tcPr marL="22872" marR="22872" marT="22872" marB="22872" anchor="ctr"/>
                </a:tc>
                <a:extLst>
                  <a:ext uri="{0D108BD9-81ED-4DB2-BD59-A6C34878D82A}">
                    <a16:rowId xmlns:a16="http://schemas.microsoft.com/office/drawing/2014/main" val="3085150244"/>
                  </a:ext>
                </a:extLst>
              </a:tr>
              <a:tr h="1653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/>
                        <a:t>WLS</a:t>
                      </a:r>
                      <a:endParaRPr lang="ko-Kore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25.7122</a:t>
                      </a:r>
                      <a:endParaRPr lang="ko-Kore-KR" altLang="en-US" sz="2400" b="1">
                        <a:effectLst/>
                      </a:endParaRPr>
                    </a:p>
                  </a:txBody>
                  <a:tcPr marL="22872" marR="22872" marT="22872" marB="2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18.3387</a:t>
                      </a:r>
                      <a:endParaRPr lang="ko-Kore-KR" altLang="en-US" sz="2400" b="1" dirty="0">
                        <a:effectLst/>
                      </a:endParaRPr>
                    </a:p>
                  </a:txBody>
                  <a:tcPr marL="22872" marR="22872" marT="22872" marB="2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17.1642</a:t>
                      </a:r>
                      <a:endParaRPr lang="ko-Kore-KR" altLang="en-US" sz="2400" b="1" dirty="0">
                        <a:effectLst/>
                      </a:endParaRPr>
                    </a:p>
                  </a:txBody>
                  <a:tcPr marL="22872" marR="22872" marT="22872" marB="2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17.5969</a:t>
                      </a:r>
                      <a:endParaRPr lang="ko-Kore-KR" altLang="en-US" sz="2400" b="1" dirty="0">
                        <a:effectLst/>
                      </a:endParaRPr>
                    </a:p>
                  </a:txBody>
                  <a:tcPr marL="22872" marR="22872" marT="22872" marB="22872" anchor="ctr"/>
                </a:tc>
                <a:extLst>
                  <a:ext uri="{0D108BD9-81ED-4DB2-BD59-A6C34878D82A}">
                    <a16:rowId xmlns:a16="http://schemas.microsoft.com/office/drawing/2014/main" val="1396091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146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#1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결과 해석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E9E40-F163-C64E-919A-E9E252D2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30862"/>
            <a:ext cx="11803649" cy="5469974"/>
          </a:xfrm>
        </p:spPr>
        <p:txBody>
          <a:bodyPr lIns="90000"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WLS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비교하여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LS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의한 추정치의 분포는 멀리 있는 금성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화성에 의해 더 많은 영향을 받는 것을 확인할 수 있음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LS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오차는 같은 수준의 오차를 보이는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WLS/2-Planet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오차보다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10e+03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배 수준으로 더 크며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이것은 금성과 화성의 거리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(10e+08km 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수준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지구와 달의 거리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(10e+05km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수준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차이로 설명할 수 있음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9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행성을 모두 이용할 때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LS</a:t>
            </a:r>
            <a:r>
              <a:rPr kumimoji="1"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적절하지 못하며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WLS</a:t>
            </a:r>
            <a:r>
              <a:rPr kumimoji="1"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사용할 때에도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행성을 이용하는 것이 큰 이점을 주지 못함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궤도상에서 치명적 오차가 발생할 수 있는 구간을 집중적으로 관찰할 필요성이 있어 보임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467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#2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E9E40-F163-C64E-919A-E9E252D2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30862"/>
            <a:ext cx="11803650" cy="2599624"/>
          </a:xfrm>
        </p:spPr>
        <p:txBody>
          <a:bodyPr lIns="90000"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호만전이궤도 위에서 </a:t>
            </a:r>
            <a:r>
              <a:rPr kumimoji="1" lang="en-US" altLang="ko-KR" sz="16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LS/WLS/2-Planet </a:t>
            </a:r>
            <a:r>
              <a:rPr kumimoji="1" lang="ko-KR" altLang="en-US" sz="1600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비교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하며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측정치 및 추정치는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초마다 생성함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z="1600" b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오른쪽 아래의 그래프는 시간에 대한 지구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관측자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달 사이의 각도를 나타낸 것으로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빨간 실선은 시뮬레이션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#2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확인했던 치명적 오차가 발생하는 비율이 유의미하게 나타나는 구간의 경계임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출발한 후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2522~4974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404753~405213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).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73A7DE4-93F6-3740-BC90-5DB4A8ECC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198" y="3367181"/>
            <a:ext cx="6367252" cy="3490819"/>
          </a:xfrm>
          <a:prstGeom prst="rect">
            <a:avLst/>
          </a:prstGeom>
        </p:spPr>
      </p:pic>
      <p:pic>
        <p:nvPicPr>
          <p:cNvPr id="8" name="Orbit_Visualization" descr="Orbit_Visualization">
            <a:hlinkClick r:id="" action="ppaction://media"/>
            <a:extLst>
              <a:ext uri="{FF2B5EF4-FFF2-40B4-BE49-F238E27FC236}">
                <a16:creationId xmlns:a16="http://schemas.microsoft.com/office/drawing/2014/main" id="{37A8FE9F-4AE1-B84C-A5EC-CE9BEFB827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7932" y="3367174"/>
            <a:ext cx="4146496" cy="326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9A8F81-A9E1-D84E-A541-C5B0147D7447}"/>
              </a:ext>
            </a:extLst>
          </p:cNvPr>
          <p:cNvSpPr txBox="1"/>
          <p:nvPr/>
        </p:nvSpPr>
        <p:spPr>
          <a:xfrm>
            <a:off x="6999293" y="3139721"/>
            <a:ext cx="3599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/>
              <a:t>시간에</a:t>
            </a:r>
            <a:r>
              <a:rPr kumimoji="1" lang="ko-KR" altLang="en-US" sz="1400" b="1" dirty="0"/>
              <a:t> 대한 </a:t>
            </a:r>
            <a:r>
              <a:rPr kumimoji="1" lang="en-US" altLang="ko-KR" sz="1400" b="1" dirty="0"/>
              <a:t>‘</a:t>
            </a:r>
            <a:r>
              <a:rPr kumimoji="1" lang="ko-Kore-KR" altLang="en-US" sz="1400" b="1" dirty="0"/>
              <a:t>지구</a:t>
            </a:r>
            <a:r>
              <a:rPr kumimoji="1" lang="en-US" altLang="ko-KR" sz="1400" b="1" dirty="0"/>
              <a:t>-</a:t>
            </a:r>
            <a:r>
              <a:rPr kumimoji="1" lang="ko-KR" altLang="en-US" sz="1400" b="1" dirty="0"/>
              <a:t>관측자</a:t>
            </a:r>
            <a:r>
              <a:rPr kumimoji="1" lang="en-US" altLang="ko-KR" sz="1400" b="1" dirty="0"/>
              <a:t>-</a:t>
            </a:r>
            <a:r>
              <a:rPr kumimoji="1" lang="ko-KR" altLang="en-US" sz="1400" b="1" dirty="0"/>
              <a:t>달</a:t>
            </a:r>
            <a:r>
              <a:rPr kumimoji="1" lang="en-US" altLang="ko-KR" sz="1400" b="1" dirty="0"/>
              <a:t>’</a:t>
            </a:r>
            <a:r>
              <a:rPr kumimoji="1" lang="ko-KR" altLang="en-US" sz="1400" b="1" dirty="0"/>
              <a:t> </a:t>
            </a:r>
            <a:r>
              <a:rPr kumimoji="1" lang="ko-KR" altLang="en-US" sz="1400" b="1" dirty="0" err="1"/>
              <a:t>사잇각</a:t>
            </a:r>
            <a:r>
              <a:rPr kumimoji="1" lang="ko-KR" altLang="en-US" sz="1400" b="1" dirty="0"/>
              <a:t> 그래프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5671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결과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EA98C55-5090-8D42-BE86-8C9D451E4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0607"/>
              </p:ext>
            </p:extLst>
          </p:nvPr>
        </p:nvGraphicFramePr>
        <p:xfrm>
          <a:off x="209550" y="1608309"/>
          <a:ext cx="11803651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498">
                  <a:extLst>
                    <a:ext uri="{9D8B030D-6E8A-4147-A177-3AD203B41FA5}">
                      <a16:colId xmlns:a16="http://schemas.microsoft.com/office/drawing/2014/main" val="3289811840"/>
                    </a:ext>
                  </a:extLst>
                </a:gridCol>
                <a:gridCol w="3120051">
                  <a:extLst>
                    <a:ext uri="{9D8B030D-6E8A-4147-A177-3AD203B41FA5}">
                      <a16:colId xmlns:a16="http://schemas.microsoft.com/office/drawing/2014/main" val="4136614291"/>
                    </a:ext>
                  </a:extLst>
                </a:gridCol>
                <a:gridCol w="3120051">
                  <a:extLst>
                    <a:ext uri="{9D8B030D-6E8A-4147-A177-3AD203B41FA5}">
                      <a16:colId xmlns:a16="http://schemas.microsoft.com/office/drawing/2014/main" val="2944130819"/>
                    </a:ext>
                  </a:extLst>
                </a:gridCol>
                <a:gridCol w="3120051">
                  <a:extLst>
                    <a:ext uri="{9D8B030D-6E8A-4147-A177-3AD203B41FA5}">
                      <a16:colId xmlns:a16="http://schemas.microsoft.com/office/drawing/2014/main" val="3915554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2-Planet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LS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WLS</a:t>
                      </a:r>
                      <a:endParaRPr lang="ko-Kore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103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/>
                        <a:t>전체</a:t>
                      </a:r>
                      <a:r>
                        <a:rPr lang="ko-KR" altLang="en-US" sz="1000" b="1" dirty="0"/>
                        <a:t> 구간에서 </a:t>
                      </a:r>
                      <a:r>
                        <a:rPr lang="en-US" altLang="ko-KR" sz="1000" b="1" dirty="0"/>
                        <a:t>RMSE(km)</a:t>
                      </a:r>
                      <a:endParaRPr lang="ko-Kore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1.3313E+03</a:t>
                      </a:r>
                      <a:endParaRPr lang="en" sz="1400" b="1" dirty="0">
                        <a:effectLst/>
                      </a:endParaRPr>
                    </a:p>
                  </a:txBody>
                  <a:tcPr marL="17652" marR="17652" marT="17652" marB="176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6.2395E+03</a:t>
                      </a:r>
                      <a:endParaRPr lang="en" sz="1400" b="1" dirty="0">
                        <a:effectLst/>
                      </a:endParaRPr>
                    </a:p>
                  </a:txBody>
                  <a:tcPr marL="17652" marR="17652" marT="17652" marB="176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84.1416</a:t>
                      </a:r>
                      <a:endParaRPr lang="ko-Kore-KR" altLang="en-US" sz="1400" b="1" dirty="0">
                        <a:effectLst/>
                      </a:endParaRPr>
                    </a:p>
                  </a:txBody>
                  <a:tcPr marL="17652" marR="17652" marT="17652" marB="17652" anchor="ctr"/>
                </a:tc>
                <a:extLst>
                  <a:ext uri="{0D108BD9-81ED-4DB2-BD59-A6C34878D82A}">
                    <a16:rowId xmlns:a16="http://schemas.microsoft.com/office/drawing/2014/main" val="286213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/>
                        <a:t>치명적 오차의 빈도가 높은 구간을 제외한 구간에서 </a:t>
                      </a:r>
                      <a:r>
                        <a:rPr lang="en-US" altLang="ko-KR" sz="1000" b="1" dirty="0"/>
                        <a:t>RMSE(km)</a:t>
                      </a:r>
                      <a:endParaRPr lang="ko-Kore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20.1102</a:t>
                      </a:r>
                      <a:endParaRPr lang="ko-Kore-KR" altLang="en-US" sz="1400" b="1" dirty="0">
                        <a:effectLst/>
                      </a:endParaRPr>
                    </a:p>
                  </a:txBody>
                  <a:tcPr marL="17652" marR="17652" marT="17652" marB="176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6.2289E+03</a:t>
                      </a:r>
                      <a:endParaRPr lang="en" sz="1400" b="1" dirty="0">
                        <a:effectLst/>
                      </a:endParaRPr>
                    </a:p>
                  </a:txBody>
                  <a:tcPr marL="17652" marR="17652" marT="17652" marB="176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343434"/>
                          </a:solidFill>
                          <a:effectLst/>
                          <a:latin typeface="Helvetica Neue" panose="02000503000000020004" pitchFamily="2" charset="0"/>
                        </a:rPr>
                        <a:t>30.2331(20.1104)</a:t>
                      </a:r>
                      <a:endParaRPr lang="ko-Kore-KR" altLang="en-US" sz="1400" b="1" dirty="0">
                        <a:effectLst/>
                      </a:endParaRPr>
                    </a:p>
                  </a:txBody>
                  <a:tcPr marL="17652" marR="17652" marT="17652" marB="17652" anchor="ctr"/>
                </a:tc>
                <a:extLst>
                  <a:ext uri="{0D108BD9-81ED-4DB2-BD59-A6C34878D82A}">
                    <a16:rowId xmlns:a16="http://schemas.microsoft.com/office/drawing/2014/main" val="38079081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F8A4010-B6E0-0E47-9038-5D9E20EA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88" y="3618000"/>
            <a:ext cx="3893769" cy="32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3E48D9-AD0C-3644-A964-9F00E6762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145" y="3608478"/>
            <a:ext cx="3893769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E73EBE-3A2A-9B44-8A95-D56A893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31" y="3602797"/>
            <a:ext cx="3893769" cy="32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BE59BA-AAA5-EB42-A216-E5DB8F777E56}"/>
              </a:ext>
            </a:extLst>
          </p:cNvPr>
          <p:cNvSpPr txBox="1"/>
          <p:nvPr/>
        </p:nvSpPr>
        <p:spPr>
          <a:xfrm>
            <a:off x="5926869" y="3321913"/>
            <a:ext cx="369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LS</a:t>
            </a:r>
            <a:endParaRPr kumimoji="1" lang="ko-Kore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5F2DF-B204-EA4F-A809-EEA8A63EFEEE}"/>
              </a:ext>
            </a:extLst>
          </p:cNvPr>
          <p:cNvSpPr txBox="1"/>
          <p:nvPr/>
        </p:nvSpPr>
        <p:spPr>
          <a:xfrm>
            <a:off x="1653622" y="3333604"/>
            <a:ext cx="893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2-Planet</a:t>
            </a:r>
            <a:endParaRPr kumimoji="1" lang="ko-Kore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ECB29-77EF-DA41-BE43-F0FCDDCEFBF1}"/>
              </a:ext>
            </a:extLst>
          </p:cNvPr>
          <p:cNvSpPr txBox="1"/>
          <p:nvPr/>
        </p:nvSpPr>
        <p:spPr>
          <a:xfrm>
            <a:off x="9848549" y="3333604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WLS</a:t>
            </a:r>
            <a:endParaRPr kumimoji="1" lang="ko-Kore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6261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Case #2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결과 해석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E9E40-F163-C64E-919A-E9E252D2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30862"/>
            <a:ext cx="11803650" cy="5469974"/>
          </a:xfrm>
        </p:spPr>
        <p:txBody>
          <a:bodyPr lIns="90000"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LS</a:t>
            </a:r>
            <a:r>
              <a:rPr kumimoji="1" lang="ko-KR" altLang="en-US" sz="19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이용한 추정치는 전반적으로 높은 수준의 오차를 보임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WLS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2-Planet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비해 치명적 오차가 유의미하게 발생하는 구간에서 오차를 크게 줄여 전체 구간에서의 오차가 크게 줄어듦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200000"/>
              </a:lnSpc>
            </a:pPr>
            <a:r>
              <a:rPr kumimoji="1" lang="en-US" altLang="ko-KR" sz="1600" b="1">
                <a:latin typeface="NanumGothic" panose="020D0604000000000000" pitchFamily="34" charset="-127"/>
                <a:ea typeface="NanumGothic" panose="020D0604000000000000" pitchFamily="34" charset="-127"/>
              </a:rPr>
              <a:t>3D 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공간에서는 지구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관측자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달 이 일직선에 놓이는 상황이 더욱 드물게 일어날 것으로 생각할 수 있다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따라서 달 탐사 궤도에서 안정적으로 관측 가능한 행성인 화성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금성을 활용하여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WLS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방법으로 위치를 추정한다면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별 </a:t>
            </a:r>
            <a:r>
              <a:rPr kumimoji="1"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추적기의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각오차가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10arcsec 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수준일 때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100km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내의 오차수준으로 항법을 할 수 있을 것으로 기대해볼 수 있다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91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자연, 밤하늘이(가) 표시된 사진&#10;&#10;자동 생성된 설명">
            <a:extLst>
              <a:ext uri="{FF2B5EF4-FFF2-40B4-BE49-F238E27FC236}">
                <a16:creationId xmlns:a16="http://schemas.microsoft.com/office/drawing/2014/main" id="{A353EF96-E393-EE42-84FE-859A1A4369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5029200" y="-265368"/>
            <a:ext cx="11474222" cy="73887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5CFACD-D73A-4741-95B9-091E03BFC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326" y="2213935"/>
            <a:ext cx="11201399" cy="736455"/>
          </a:xfrm>
        </p:spPr>
        <p:txBody>
          <a:bodyPr>
            <a:noAutofit/>
          </a:bodyPr>
          <a:lstStyle/>
          <a:p>
            <a:pPr algn="l"/>
            <a:r>
              <a:rPr kumimoji="1" lang="ko-Kore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달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탐사 궤도에서 행성과 별을 이용한 </a:t>
            </a:r>
            <a:r>
              <a:rPr kumimoji="1" lang="ko-KR" altLang="en-US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천체항법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974AB9-0C3E-4248-9DDC-EA01A641E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326" y="3189994"/>
            <a:ext cx="4271962" cy="298220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서울대학교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기계항공공학부 우주항공공학전공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김재우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endParaRPr kumimoji="1" lang="en-US" altLang="ko-Kore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지도교수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기창돈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교수님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지도조교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배영환 조교님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박재욱 조교님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도움주신 분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강민석 학부연구생님</a:t>
            </a:r>
            <a:endParaRPr kumimoji="1" lang="ko-Kore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7CF34F87-0751-CD48-A85E-CD1E6D2F20B7}"/>
              </a:ext>
            </a:extLst>
          </p:cNvPr>
          <p:cNvCxnSpPr>
            <a:cxnSpLocks/>
          </p:cNvCxnSpPr>
          <p:nvPr/>
        </p:nvCxnSpPr>
        <p:spPr>
          <a:xfrm>
            <a:off x="360000" y="3080026"/>
            <a:ext cx="115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55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ore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연구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동기 및 목적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E9E40-F163-C64E-919A-E9E252D2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30862"/>
            <a:ext cx="11806237" cy="546997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거의 대부분의 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우주비행체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인공위성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탐사선 등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별 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추적기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(Star Tracker)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자세결정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센서로 사용하고 있음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</a:t>
            </a:r>
            <a:r>
              <a:rPr kumimoji="1"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추적기를</a:t>
            </a:r>
            <a:r>
              <a:rPr kumimoji="1"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이용하여 항법을 할 수 있다면</a:t>
            </a:r>
            <a:r>
              <a:rPr kumimoji="1"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추가적인 비용을 들이지 않고 항법 시스템을 구축할 수 있음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추적기를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이용해서 얻을 수 있는 시각정보는 시간에 대해 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독립적임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시간에 대해 오차가 누적되는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INS</a:t>
            </a:r>
            <a:r>
              <a:rPr kumimoji="1" lang="ko-KR" altLang="en-US" sz="1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보조하는 항법 시스템으로 사용 가능함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30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배경지식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E9E40-F163-C64E-919A-E9E252D2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30862"/>
            <a:ext cx="11806237" cy="54699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</a:t>
            </a:r>
            <a:r>
              <a:rPr kumimoji="1" lang="ko-KR" altLang="en-US" sz="19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추적기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카메라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마이크로 컴퓨터로 이루어진 장치로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카메라로 얻은 시각정보를 마이크로 컴퓨터에 저장된 정보와 함께 가공하여 사용자가 필요로 하는 정보를 제공함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행성 </a:t>
            </a:r>
            <a:r>
              <a:rPr kumimoji="1" lang="ko-KR" altLang="en-US" sz="19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궤도력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시간에 대한 행성들의 위치정보를 나타낸 것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 연구에서는 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DE405(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내행성 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0.001arcsec, 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외행성 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0.1arcsec 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미만의 오차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9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이용함</a:t>
            </a:r>
            <a:r>
              <a:rPr kumimoji="1" lang="en-US" altLang="ko-KR" sz="190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ICRF(International Celestial Reference Frame, </a:t>
            </a:r>
            <a:r>
              <a:rPr kumimoji="1" lang="ko-KR" altLang="en-US" sz="19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국제표준천체좌표계</a:t>
            </a:r>
            <a:r>
              <a:rPr kumimoji="1" lang="en-US" altLang="ko-KR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태양계의 질량중심을 원점으로 하고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아주 멀리 있는 외부 은하계의 전자파를 기준으로 축을 생성한 </a:t>
            </a:r>
            <a:r>
              <a:rPr kumimoji="1" lang="ko-KR" altLang="en-US" sz="19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좌표계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축 방향은 지구적도좌표계와 거의 동일함</a:t>
            </a:r>
            <a:r>
              <a:rPr kumimoji="1"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54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644AE8-6381-DB45-9985-B4590325F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748" y="1747306"/>
            <a:ext cx="5912471" cy="44370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문제상황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정의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30862"/>
                <a:ext cx="8026399" cy="5469974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행성들의 궤도면이 같은 평면을 공유한다고 가정하고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지구 중심을 원점으로 하는 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2D 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평면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위에서 생각을 전개함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endParaRPr kumimoji="1" lang="en-US" altLang="ko-KR" sz="19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별 </a:t>
                </a:r>
                <a:r>
                  <a:rPr kumimoji="1" lang="ko-KR" altLang="en-US" sz="19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추적기를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통해 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행성이 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n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 관측된 상황을 가정함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 lvl="1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ko-KR" altLang="en-US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별 </a:t>
                </a:r>
                <a:r>
                  <a:rPr kumimoji="1" lang="ko-KR" altLang="en-US" sz="15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추적기를</a:t>
                </a:r>
                <a:r>
                  <a:rPr kumimoji="1" lang="ko-KR" altLang="en-US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통해 얻은 </a:t>
                </a:r>
                <a:r>
                  <a:rPr kumimoji="1" lang="ko-KR" altLang="en-US" sz="15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각오차를</a:t>
                </a:r>
                <a:r>
                  <a:rPr kumimoji="1" lang="ko-KR" altLang="en-US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포함한 관측자</a:t>
                </a:r>
                <a:r>
                  <a:rPr kumimoji="1" lang="en-US" altLang="ko-KR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 </a:t>
                </a:r>
                <a:r>
                  <a:rPr kumimoji="1" lang="ko-KR" altLang="en-US" sz="15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방향벡터</a:t>
                </a:r>
                <a:r>
                  <a:rPr kumimoji="1" lang="ko-KR" altLang="en-US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kumimoji="1" lang="ko-KR" altLang="en-US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5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500" b="0" i="1" smtClean="0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sz="15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ko-KR" sz="1500" b="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ko-KR" altLang="en-US" sz="1500" b="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궤도력</a:t>
                </a:r>
                <a:r>
                  <a:rPr kumimoji="1" lang="ko-KR" altLang="en-US" sz="15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정보를 이용해 얻은 행성들의 </a:t>
                </a:r>
                <a:r>
                  <a:rPr kumimoji="1" lang="ko-KR" altLang="en-US" sz="1500" b="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위치벡터</a:t>
                </a:r>
                <a:r>
                  <a:rPr kumimoji="1" lang="ko-KR" altLang="en-US" sz="15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5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kumimoji="1" lang="ko-KR" altLang="en-US" sz="15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5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500" b="0" i="1" smtClean="0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5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ko-KR" sz="1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sz="15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ko-KR" sz="1500" b="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endParaRPr kumimoji="1" lang="en-US" altLang="ko-KR" sz="19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위의 정보를 이용하여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관측자의 </a:t>
                </a: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위치벡터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  <m:t>𝒕𝒓𝒖𝒆</m:t>
                        </m:r>
                      </m:sub>
                    </m:sSub>
                  </m:oMath>
                </a14:m>
                <a:r>
                  <a:rPr kumimoji="1" lang="ko-KR" altLang="en-US" sz="20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1"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추정</a:t>
                </a:r>
                <a:r>
                  <a:rPr kumimoji="1" lang="ko-KR" altLang="en-US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하는</a:t>
                </a:r>
                <a:r>
                  <a:rPr kumimoji="1"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문제임</a:t>
                </a:r>
                <a:r>
                  <a:rPr kumimoji="1" lang="en-US" altLang="ko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30862"/>
                <a:ext cx="8026399" cy="5469974"/>
              </a:xfrm>
              <a:blipFill>
                <a:blip r:embed="rId3"/>
                <a:stretch>
                  <a:fillRect l="-6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27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2E18CAC-4584-654C-A6AB-25BF1E7B0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043" y="2738307"/>
            <a:ext cx="5310803" cy="3754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항법 알고리즘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최소제곱법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(Least Squares)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30862"/>
                <a:ext cx="11806237" cy="5469974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별 </a:t>
                </a:r>
                <a:r>
                  <a:rPr kumimoji="1" lang="ko-KR" altLang="en-US" sz="19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추적기를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통해 관측한 </a:t>
                </a: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방향벡터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</a:t>
                </a: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각오차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커질수록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행성을 지나며 관측한 </a:t>
                </a: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방향벡터와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평행한 직선에 내린 관측자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 벡터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kumimoji="1" lang="en-US" altLang="ko-KR" sz="1900" b="1" i="1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수선의 발의 크기가 커지는 것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작은 </a:t>
                </a:r>
                <a:r>
                  <a:rPr kumimoji="1" lang="ko-KR" altLang="en-US" sz="19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각오차에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대해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선형적으로 증가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착안하여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 수선의 발의 </a:t>
                </a: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제곱합을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가장 작게 만드는 벡터를 </a:t>
                </a: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최적해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kumimoji="1" lang="ko-KR" altLang="en-US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정함</a:t>
                </a:r>
                <a:r>
                  <a:rPr kumimoji="1" lang="en-US" altLang="ko-KR" sz="19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9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손실함수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900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</m:d>
                    <m:r>
                      <a:rPr kumimoji="1" lang="en-US" altLang="ko-KR" sz="19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1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19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kumimoji="1" lang="en-US" altLang="ko-KR" sz="19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1900" b="1" i="1" smtClean="0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ko-KR" sz="19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kumimoji="1" lang="en-US" altLang="ko-KR" sz="19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kumimoji="1" lang="en-US" altLang="ko-KR" sz="19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9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1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19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1" lang="en-US" altLang="ko-KR" sz="19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ko-KR" sz="19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kumimoji="1" lang="en-US" altLang="ko-KR" sz="19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1" lang="en-US" altLang="ko-KR" sz="19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𝒓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kumimoji="1" lang="en-US" altLang="ko-KR" sz="19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𝒌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ko-KR" sz="1900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kumimoji="1" lang="en-US" altLang="ko-KR" sz="19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ko-KR" sz="19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ko-KR" sz="19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ko-KR" sz="19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sz="19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1900" b="1" i="1" smtClean="0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ko-KR" sz="19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ko-KR" sz="19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kumimoji="1" lang="en-US" altLang="ko-KR" sz="19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900" b="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추정된 </a:t>
                </a:r>
                <a:r>
                  <a:rPr kumimoji="1" lang="ko-KR" altLang="en-US" sz="19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위치벡터</a:t>
                </a:r>
                <a:br>
                  <a:rPr kumimoji="1" lang="en-US" altLang="ko-KR" sz="1900" b="1" i="1" dirty="0">
                    <a:latin typeface="Cambria Math" panose="02040503050406030204" pitchFamily="18" charset="0"/>
                  </a:rPr>
                </a:br>
                <a:r>
                  <a:rPr kumimoji="1" lang="ko-KR" altLang="en-US" sz="19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19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900" b="1" i="1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kumimoji="1" lang="en-US" altLang="ko-KR" sz="1900" b="1" i="1">
                            <a:latin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⃗"/>
                            <m:ctrlPr>
                              <a:rPr kumimoji="1" lang="en-US" altLang="ko-KR" sz="19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9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den>
                    </m:f>
                    <m:d>
                      <m:dPr>
                        <m:ctrlPr>
                          <a:rPr kumimoji="1" lang="en-US" altLang="ko-KR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ko-KR" sz="19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9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</m:d>
                    <m:r>
                      <a:rPr kumimoji="1" lang="en-US" altLang="ko-KR" sz="1900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kumimoji="1" lang="en-US" altLang="ko-KR" sz="1900" b="1" i="1">
                        <a:latin typeface="Cambria Math" panose="02040503050406030204" pitchFamily="18" charset="0"/>
                      </a:rPr>
                      <m:t>𝟐</m:t>
                    </m:r>
                    <m:nary>
                      <m:naryPr>
                        <m:chr m:val="∑"/>
                        <m:ctrlPr>
                          <a:rPr kumimoji="1" lang="en-US" altLang="ko-KR" sz="19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sz="19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kumimoji="1" lang="en-US" altLang="ko-KR" sz="19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19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19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sz="19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ko-KR" sz="19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kumimoji="1" lang="en-US" altLang="ko-KR" sz="19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1900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kumimoji="1" lang="en-US" altLang="ko-KR" sz="19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</m:e>
                            </m:d>
                            <m:r>
                              <a:rPr kumimoji="1" lang="en-US" altLang="ko-KR" sz="19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1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1900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kumimoji="1" lang="en-US" altLang="ko-KR" sz="19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kumimoji="1" lang="en-US" altLang="ko-KR" sz="19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1900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  <m:sup>
                                <m:r>
                                  <a:rPr kumimoji="1" lang="en-US" altLang="ko-KR" sz="19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kumimoji="1" lang="en-US" altLang="ko-KR" sz="19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kumimoji="1" lang="en-US" altLang="ko-KR" sz="19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1900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kumimoji="1" lang="en-US" altLang="ko-KR" sz="19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900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r>
                          <a:rPr kumimoji="1" lang="en-US" altLang="ko-KR" sz="19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19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nary>
                  </m:oMath>
                </a14:m>
                <a:b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kumimoji="1" lang="en-US" altLang="ko-KR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1" lang="en-US" altLang="ko-KR" sz="22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en-US" altLang="ko-KR" sz="22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kumimoji="1" lang="en-US" altLang="ko-KR" sz="22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R" sz="22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1" lang="en-US" altLang="ko-KR" sz="22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en-US" altLang="ko-KR" sz="22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sz="2200" b="1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2200" b="1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ko-KR" sz="22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kumimoji="1" lang="en-US" altLang="ko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kumimoji="1" lang="en-US" altLang="ko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ko-KR" sz="22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ko-KR" sz="22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22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22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ko-KR" sz="22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22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kumimoji="1" lang="en-US" altLang="ko-KR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r>
                      <a:rPr kumimoji="1" lang="en-US" altLang="ko-KR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𝒘𝒉𝒆𝒓𝒆</m:t>
                    </m:r>
                    <m:r>
                      <a:rPr kumimoji="1" lang="en-US" altLang="ko-KR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kumimoji="1" lang="en-US" altLang="ko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kumimoji="1" lang="en-US" altLang="ko-KR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kumimoji="1" lang="en-US" altLang="ko-KR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kumimoji="1" lang="en-US" altLang="ko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Sup>
                      <m:sSubSupPr>
                        <m:ctrlPr>
                          <a:rPr kumimoji="1" lang="en-US" altLang="ko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2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kumimoji="1" lang="en-US" altLang="ko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kumimoji="1" lang="en-US" altLang="ko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endParaRPr kumimoji="1" lang="en-US" altLang="ko-KR" sz="22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30862"/>
                <a:ext cx="11806237" cy="5469974"/>
              </a:xfrm>
              <a:blipFill>
                <a:blip r:embed="rId4"/>
                <a:stretch>
                  <a:fillRect l="-430" b="-76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B666EAB-1030-6F48-AAA1-D10D53E1E9E9}"/>
              </a:ext>
            </a:extLst>
          </p:cNvPr>
          <p:cNvCxnSpPr>
            <a:cxnSpLocks/>
          </p:cNvCxnSpPr>
          <p:nvPr/>
        </p:nvCxnSpPr>
        <p:spPr>
          <a:xfrm rot="10800000">
            <a:off x="5015753" y="3844827"/>
            <a:ext cx="2514602" cy="301812"/>
          </a:xfrm>
          <a:prstGeom prst="curvedConnector3">
            <a:avLst>
              <a:gd name="adj1" fmla="val 10026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[U] 17">
            <a:extLst>
              <a:ext uri="{FF2B5EF4-FFF2-40B4-BE49-F238E27FC236}">
                <a16:creationId xmlns:a16="http://schemas.microsoft.com/office/drawing/2014/main" id="{C59BF595-C4BC-BA43-9A5B-A51DE5AF5EB6}"/>
              </a:ext>
            </a:extLst>
          </p:cNvPr>
          <p:cNvCxnSpPr>
            <a:cxnSpLocks/>
          </p:cNvCxnSpPr>
          <p:nvPr/>
        </p:nvCxnSpPr>
        <p:spPr>
          <a:xfrm rot="10800000">
            <a:off x="3402106" y="3844827"/>
            <a:ext cx="3956396" cy="905439"/>
          </a:xfrm>
          <a:prstGeom prst="curvedConnector3">
            <a:avLst>
              <a:gd name="adj1" fmla="val 10030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87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최소제곱법의 기하학적 이해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30862"/>
                <a:ext cx="11806237" cy="5469974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kumimoji="1" lang="en-US" altLang="ko-KR" sz="1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1" lang="en-US" altLang="ko-KR" sz="1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en-US" altLang="ko-KR" sz="1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kumimoji="1" lang="en-US" altLang="ko-KR" sz="1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R" sz="1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1" lang="en-US" altLang="ko-KR" sz="1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en-US" altLang="ko-KR" sz="10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sz="1000" b="1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1000" b="1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ko-KR" sz="10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kumimoji="1" lang="en-US" altLang="ko-KR" sz="1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kumimoji="1" lang="en-US" altLang="ko-KR" sz="1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ko-KR" sz="1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ko-KR" sz="10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0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1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ko-KR" sz="1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1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kumimoji="1" lang="en-US" altLang="ko-KR" sz="1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r>
                      <a:rPr kumimoji="1" lang="en-US" altLang="ko-KR" sz="1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𝒘𝒉𝒆𝒓𝒆</m:t>
                    </m:r>
                    <m:r>
                      <a:rPr kumimoji="1" lang="en-US" altLang="ko-KR" sz="1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1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kumimoji="1" lang="en-US" altLang="ko-KR" sz="1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kumimoji="1" lang="en-US" altLang="ko-KR" sz="1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kumimoji="1" lang="en-US" altLang="ko-KR" sz="1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kumimoji="1" lang="en-US" altLang="ko-KR" sz="1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Sup>
                      <m:sSubSupPr>
                        <m:ctrlPr>
                          <a:rPr kumimoji="1" lang="en-US" altLang="ko-KR" sz="1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kumimoji="1" lang="en-US" altLang="ko-KR" sz="1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kumimoji="1" lang="en-US" altLang="ko-KR" sz="1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kumimoji="1" lang="ko-KR" altLang="en-US" sz="10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endParaRPr kumimoji="1" lang="en-US" altLang="ko-KR" sz="1000" b="1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acc>
                    <m:d>
                      <m:dPr>
                        <m:ctrlP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1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sz="19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19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</m:acc>
                          </m:e>
                          <m:sup>
                            <m:r>
                              <a:rPr kumimoji="1" lang="en-US" altLang="ko-KR" sz="1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kumimoji="1" lang="en-US" altLang="ko-KR" sz="19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900" b="1" i="1" dirty="0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</m:d>
                    <m:r>
                      <a:rPr kumimoji="1" lang="en-US" altLang="ko-KR" sz="19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ko-KR" sz="19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9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  <m:sSup>
                          <m:sSupPr>
                            <m:ctrlPr>
                              <a:rPr kumimoji="1" lang="en-US" altLang="ko-KR" sz="1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ko-KR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</m:acc>
                          </m:e>
                          <m:sup>
                            <m:r>
                              <a:rPr kumimoji="1" lang="en-US" altLang="ko-KR" sz="1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acc>
                      <m:accPr>
                        <m:chr m:val="⃗"/>
                        <m:ctrlP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endParaRPr kumimoji="1" lang="en-US" altLang="ko-KR" sz="19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2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acc>
                    <m:r>
                      <a:rPr kumimoji="1" lang="en-US" altLang="ko-KR" sz="1600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6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p>
                        <m: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(2x2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행렬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acc>
                  </m:oMath>
                </a14:m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</a:t>
                </a:r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정사영</a:t>
                </a:r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하는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선형변환임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 lvl="1">
                  <a:lnSpc>
                    <a:spcPct val="2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acc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p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acc>
                  </m:oMath>
                </a14:m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내린 수선의 발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로의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선형변환임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 lvl="1">
                  <a:lnSpc>
                    <a:spcPct val="200000"/>
                  </a:lnSpc>
                </a:pP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457200" lvl="1" indent="0">
                  <a:lnSpc>
                    <a:spcPct val="200000"/>
                  </a:lnSpc>
                  <a:buNone/>
                </a:pPr>
                <a:endParaRPr kumimoji="1" lang="en-US" altLang="ko-KR" sz="1600" b="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한 예시로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acc>
                      <m:accPr>
                        <m:chr m:val="⃗"/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을 기하학적으로 표현하면 오른쪽과 같음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 lvl="1">
                  <a:lnSpc>
                    <a:spcPct val="2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를</a:t>
                </a:r>
                <a:r>
                  <a:rPr kumimoji="1" lang="en-US" altLang="ko-KR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으로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변환한 벡터들의 합을 다시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∑</m:t>
                        </m:r>
                        <m:acc>
                          <m:accPr>
                            <m:chr m:val="̂"/>
                            <m:ctrlP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</a:t>
                </a:r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역변환을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취한 것이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</m:ctrlPr>
                      </m:accPr>
                      <m:e>
                        <m:r>
                          <a:rPr kumimoji="1"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𝒑</m:t>
                        </m:r>
                      </m:e>
                    </m:acc>
                  </m:oMath>
                </a14:m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2D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평면을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6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수직한 벡터들로 다시 재구성하는 과정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으로 이해할 수 있음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endParaRPr kumimoji="1" lang="en-US" altLang="ko-KR" sz="1600" b="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30862"/>
                <a:ext cx="11806237" cy="5469974"/>
              </a:xfrm>
              <a:blipFill>
                <a:blip r:embed="rId2"/>
                <a:stretch>
                  <a:fillRect l="-430" t="-27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DFFA931-4EDD-5342-ABC8-628A90742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411" y="4019821"/>
            <a:ext cx="2578100" cy="2717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CFCCD4-60DA-064E-A446-19EFCA3CA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5" y="1545731"/>
            <a:ext cx="2909888" cy="21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13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37315E6-DB93-3A4F-984E-2CD98415E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7" y="4147641"/>
            <a:ext cx="2517361" cy="27103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최소제곱법의 기하학적 이해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1" y="1230862"/>
                <a:ext cx="7080936" cy="5469974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kumimoji="1" lang="en-US" altLang="ko-KR" sz="1000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1" lang="en-US" altLang="ko-KR" sz="1000" b="1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en-US" altLang="ko-KR" sz="1000" b="1" i="1" dirty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kumimoji="1" lang="en-US" altLang="ko-KR" sz="1000" b="1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R" sz="1000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1" lang="en-US" altLang="ko-KR" sz="1000" b="1" i="1" dirty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en-US" altLang="ko-KR" sz="10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sz="1000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1000" b="1" i="1" dirty="0"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ko-KR" sz="1000" b="1" i="1" dirty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kumimoji="1" lang="en-US" altLang="ko-KR" sz="10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0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kumimoji="1" lang="en-US" altLang="ko-KR" sz="1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ko-KR" sz="10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ko-KR" sz="10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000" b="1" i="1" dirty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1000" b="1" i="1" dirty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ko-KR" sz="10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1000" b="1" i="1" dirty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kumimoji="1" lang="en-US" altLang="ko-KR" sz="1000" b="1" i="1" dirty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kumimoji="1" lang="en-US" altLang="ko-KR" sz="1000" b="1" i="1" dirty="0">
                        <a:latin typeface="Cambria Math" panose="02040503050406030204" pitchFamily="18" charset="0"/>
                      </a:rPr>
                      <m:t>𝒘𝒉𝒆𝒓𝒆</m:t>
                    </m:r>
                    <m:r>
                      <a:rPr kumimoji="1" lang="en-US" altLang="ko-KR" sz="1000" b="1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1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kumimoji="1" lang="en-US" altLang="ko-KR" sz="1000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kumimoji="1" lang="en-US" altLang="ko-KR" sz="10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000" b="1" i="1" dirty="0">
                        <a:latin typeface="Cambria Math" panose="02040503050406030204" pitchFamily="18" charset="0"/>
                      </a:rPr>
                      <m:t>𝑰</m:t>
                    </m:r>
                    <m:r>
                      <a:rPr kumimoji="1" lang="en-US" altLang="ko-KR" sz="1000" b="1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kumimoji="1" lang="en-US" altLang="ko-KR" sz="1000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Sup>
                      <m:sSubSupPr>
                        <m:ctrlPr>
                          <a:rPr kumimoji="1" lang="en-US" altLang="ko-KR" sz="10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000" b="1" i="1" dirty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kumimoji="1" lang="en-US" altLang="ko-KR" sz="1000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kumimoji="1" lang="en-US" altLang="ko-KR" sz="10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kumimoji="1" lang="ko-KR" altLang="en-US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endParaRPr kumimoji="1" lang="en-US" altLang="ko-KR" sz="1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개의 행성이 관측된 상황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2D </a:t>
                </a:r>
                <a:r>
                  <a:rPr kumimoji="1" lang="ko-KR" altLang="en-US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평면 위에서는 </a:t>
                </a:r>
                <a:r>
                  <a:rPr kumimoji="1" lang="en-US" altLang="ko-KR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ko-KR" altLang="en-US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개의 벡터로 평면 전체를 </a:t>
                </a:r>
                <a:r>
                  <a:rPr kumimoji="1" lang="en-US" altLang="ko-KR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1:1</a:t>
                </a:r>
                <a:r>
                  <a:rPr kumimoji="1" lang="ko-KR" altLang="en-US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대응</a:t>
                </a:r>
                <a:r>
                  <a:rPr kumimoji="1" lang="ko-KR" altLang="en-US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시켜 표현할 수 있으므로</a:t>
                </a:r>
                <a:r>
                  <a:rPr kumimoji="1" lang="en-US" altLang="ko-KR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 행성에서 </a:t>
                </a:r>
                <a:r>
                  <a:rPr kumimoji="1" lang="ko-KR" altLang="en-US" sz="15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뻗어나온</a:t>
                </a:r>
                <a:r>
                  <a:rPr kumimoji="1" lang="en-US" altLang="ko-KR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5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5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ko-KR" altLang="en-US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방향의 직선들의 교점으로 결정</a:t>
                </a:r>
                <a:r>
                  <a:rPr kumimoji="1" lang="ko-KR" altLang="en-US" sz="15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됨</a:t>
                </a:r>
                <a:r>
                  <a:rPr kumimoji="1" lang="en-US" altLang="ko-KR" sz="15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endParaRPr kumimoji="1" lang="en-US" altLang="ko-KR" sz="19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3</a:t>
                </a:r>
                <a:r>
                  <a:rPr kumimoji="1" lang="ko-KR" altLang="en-US" sz="19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 이상의 행성이 관측된 상황</a:t>
                </a:r>
                <a:endParaRPr kumimoji="1" lang="en-US" altLang="ko-KR" sz="19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왼쪽 그림의 빨간색 점선 벡터들의 합</a:t>
                </a:r>
                <a:r>
                  <a:rPr kumimoji="1" lang="en-US" altLang="ko-KR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19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sz="15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1500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1900" b="1" i="1" dirty="0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19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ko-KR" sz="19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19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1900" b="1" i="1" dirty="0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ko-KR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 </a:t>
                </a:r>
                <a:r>
                  <a:rPr kumimoji="1" lang="ko-KR" altLang="en-US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과 오른쪽 그림의 빨간색 실선 벡터들의 합</a:t>
                </a:r>
                <a:r>
                  <a:rPr kumimoji="1" lang="en-US" altLang="ko-KR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19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sz="15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1500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1900" b="1" i="1" dirty="0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nary>
                    <m:acc>
                      <m:accPr>
                        <m:chr m:val="̂"/>
                        <m:ctrlP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5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kumimoji="1" lang="en-US" altLang="ko-KR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 같음</a:t>
                </a:r>
                <a:r>
                  <a:rPr kumimoji="1" lang="en-US" altLang="ko-KR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5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5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kumimoji="1" lang="en-US" altLang="ko-KR" sz="19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ko-KR" altLang="en-US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수직한 방향들 사이에 조정이 일어남</a:t>
                </a:r>
                <a:r>
                  <a:rPr kumimoji="1" lang="en-US" altLang="ko-KR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ko-KR" altLang="en-US" sz="15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개의 행성을 이용하는 것보다 좋은 성능을 보이는지는 관찰이 필요해 보임</a:t>
                </a:r>
                <a:r>
                  <a:rPr kumimoji="1" lang="en-US" altLang="ko-KR" sz="15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endParaRPr kumimoji="1" lang="en-US" altLang="ko-KR" sz="1500" b="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1" y="1230862"/>
                <a:ext cx="7080936" cy="5469974"/>
              </a:xfrm>
              <a:blipFill>
                <a:blip r:embed="rId4"/>
                <a:stretch>
                  <a:fillRect l="-716" t="-27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D4D8EFF-CD3C-B246-AB31-340AD60A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827" y="4156030"/>
            <a:ext cx="2517362" cy="2710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8D6F3D-1F5E-3D48-B61B-20A39AA5B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874" y="1282325"/>
            <a:ext cx="3333905" cy="286531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53BF06D-F605-F942-9F71-2F46E1FAA9D0}"/>
              </a:ext>
            </a:extLst>
          </p:cNvPr>
          <p:cNvSpPr/>
          <p:nvPr/>
        </p:nvSpPr>
        <p:spPr>
          <a:xfrm>
            <a:off x="8640660" y="4731391"/>
            <a:ext cx="153014" cy="15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A1026E-D674-664B-ACB2-E5FC598ADEA8}"/>
              </a:ext>
            </a:extLst>
          </p:cNvPr>
          <p:cNvSpPr/>
          <p:nvPr/>
        </p:nvSpPr>
        <p:spPr>
          <a:xfrm>
            <a:off x="8955341" y="5261295"/>
            <a:ext cx="153014" cy="15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616709-CB69-1D45-BA55-3CD6012382BB}"/>
              </a:ext>
            </a:extLst>
          </p:cNvPr>
          <p:cNvSpPr/>
          <p:nvPr/>
        </p:nvSpPr>
        <p:spPr>
          <a:xfrm>
            <a:off x="9023459" y="4555649"/>
            <a:ext cx="153014" cy="15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522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79BC38-15D3-F34F-A42D-A58B5863A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64" y="3429000"/>
            <a:ext cx="4434159" cy="3419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30862"/>
                <a:ext cx="11803649" cy="5469974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각오차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𝜖</m:t>
                    </m:r>
                  </m:oMath>
                </a14:m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커지면 수선의 발의 크기가 함께 커지는 것은 타당하나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같은 </a:t>
                </a:r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각오차가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발생하더라도 관측자와 </a:t>
                </a:r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행성사이의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거리에 따라 </a:t>
                </a:r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손실함수의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값에 미치는 영향의 정도가 달라짐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거리의 제곱에 비례하여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특히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달 탐사 궤도에서 안정적으로 관측할 수 있는 지구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달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금성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화성과 관측자 사이의 거리는 적게는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수십 배에서 많게는 천 배 이상 차이가 나므로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그 효과를 무시할 수 없음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이전 시간에 생성된 위치추정벡터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𝒑𝒓𝒆𝒗</m:t>
                        </m:r>
                      </m:sub>
                    </m:sSub>
                  </m:oMath>
                </a14:m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이용하여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kumimoji="1"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𝒑𝒓𝒆𝒗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설정하여 </a:t>
                </a:r>
                <a:r>
                  <a:rPr kumimoji="1" lang="ko-KR" altLang="en-US" sz="1600" b="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손실함수의</a:t>
                </a: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각 항들에 곱해주면 </a:t>
                </a:r>
                <a:r>
                  <a:rPr kumimoji="1" lang="ko-KR" altLang="en-US" sz="1600" b="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거리차이에</a:t>
                </a:r>
                <a:r>
                  <a:rPr kumimoji="1" lang="ko-KR" altLang="en-US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의해 발생하는 효과를 상쇄할 수 있을 것으로 기대 됨</a:t>
                </a:r>
                <a:r>
                  <a:rPr kumimoji="1" lang="en-US" altLang="ko-KR" sz="1600" b="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endParaRPr kumimoji="1" lang="en-US" altLang="ko-KR" sz="1600" b="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가중치를 포함한 </a:t>
                </a:r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손실함수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: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</m:d>
                    <m:r>
                      <a:rPr kumimoji="1"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en-US" altLang="ko-K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kumimoji="1" lang="en-US" altLang="ko-K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ko-KR" sz="1600" b="1" i="1"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kumimoji="1" lang="en-US" altLang="ko-KR" sz="1600" b="1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kumimoji="1" lang="en-US" altLang="ko-K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1600" b="1" i="1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kumimoji="1" lang="en-US" altLang="ko-KR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ko-K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en-US" altLang="ko-K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1" lang="en-US" altLang="ko-K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kumimoji="1" lang="en-US" altLang="ko-K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ko-KR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kumimoji="1" lang="en-US" altLang="ko-K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kumimoji="1" lang="en-US" altLang="ko-K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𝒓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kumimoji="1" lang="en-US" altLang="ko-K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𝒌</m:t>
                                                </m:r>
                                              </m:sub>
                                            </m:sSub>
                                            <m:r>
                                              <a:rPr kumimoji="1" lang="en-US" altLang="ko-KR" sz="1600" b="1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kumimoji="1" lang="en-US" altLang="ko-KR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1" lang="en-US" altLang="ko-K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kumimoji="1" lang="en-US" altLang="ko-KR" sz="16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kumimoji="1" lang="en-US" altLang="ko-K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1" lang="en-US" altLang="ko-K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ko-KR" sz="1600" b="1" i="1">
                                                <a:latin typeface="Cambria Math" panose="02040503050406030204" pitchFamily="18" charset="0"/>
                                              </a:rPr>
                                              <m:t>𝒆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kumimoji="1" lang="en-US" altLang="ko-KR" sz="1600" b="1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추정된 </a:t>
                </a:r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위치벡터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kumimoji="1" lang="en-US" altLang="ko-KR" sz="1600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1" lang="en-US" altLang="ko-KR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en-US" altLang="ko-KR" sz="1600" b="1" i="1" dirty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kumimoji="1" lang="en-US" altLang="ko-KR" sz="1600" b="1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R" sz="1600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1" lang="en-US" altLang="ko-KR" sz="1600" b="1" i="1" dirty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en-US" altLang="ko-KR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600" b="1" i="1" dirty="0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kumimoji="1" lang="en-US" altLang="ko-KR" sz="1600" b="1" i="1" dirty="0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sz="16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sz="1600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1600" b="1" i="1" dirty="0"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ko-KR" sz="1600" b="1" i="1" dirty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kumimoji="1" lang="en-US" altLang="ko-KR" sz="1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ko-KR" sz="16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b="1" i="1" dirty="0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1" lang="en-US" altLang="ko-KR" sz="1600" b="1" i="1" dirty="0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ko-KR" sz="16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600" b="1" i="1" dirty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1600" b="1" i="1" dirty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ko-KR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1600" b="1" i="1" dirty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16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4E9E40-F163-C64E-919A-E9E252D20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30862"/>
                <a:ext cx="11803649" cy="5469974"/>
              </a:xfrm>
              <a:blipFill>
                <a:blip r:embed="rId3"/>
                <a:stretch>
                  <a:fillRect l="-215" b="-27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3D342E-653D-B047-9B72-8EE4C2228001}"/>
              </a:ext>
            </a:extLst>
          </p:cNvPr>
          <p:cNvSpPr/>
          <p:nvPr/>
        </p:nvSpPr>
        <p:spPr>
          <a:xfrm>
            <a:off x="-226219" y="228604"/>
            <a:ext cx="12644438" cy="900113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C69DB-F666-7F4A-9206-BD1B3317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9"/>
            <a:ext cx="11806238" cy="792162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가중 </a:t>
            </a:r>
            <a:r>
              <a:rPr kumimoji="1" lang="ko-KR" altLang="en-US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최소제곱법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(Weighted Least Squares)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0C965E-9CD6-9C4D-97D3-5FF7CBF91DCE}"/>
              </a:ext>
            </a:extLst>
          </p:cNvPr>
          <p:cNvCxnSpPr>
            <a:cxnSpLocks/>
          </p:cNvCxnSpPr>
          <p:nvPr/>
        </p:nvCxnSpPr>
        <p:spPr>
          <a:xfrm>
            <a:off x="180000" y="1194076"/>
            <a:ext cx="11833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33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2051</Words>
  <Application>Microsoft Macintosh PowerPoint</Application>
  <PresentationFormat>와이드스크린</PresentationFormat>
  <Paragraphs>222</Paragraphs>
  <Slides>27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NanumGothic</vt:lpstr>
      <vt:lpstr>Arial</vt:lpstr>
      <vt:lpstr>Calibri</vt:lpstr>
      <vt:lpstr>Calibri Light</vt:lpstr>
      <vt:lpstr>Cambria Math</vt:lpstr>
      <vt:lpstr>Helvetica Neue</vt:lpstr>
      <vt:lpstr>Wingdings</vt:lpstr>
      <vt:lpstr>Office 테마</vt:lpstr>
      <vt:lpstr>달 탐사 궤도에서 행성과 별을 이용한 천체항법</vt:lpstr>
      <vt:lpstr>발표 순서</vt:lpstr>
      <vt:lpstr>연구 동기 및 목적</vt:lpstr>
      <vt:lpstr>배경지식</vt:lpstr>
      <vt:lpstr>문제상황 정의</vt:lpstr>
      <vt:lpstr>항법 알고리즘 – 최소제곱법(Least Squares)</vt:lpstr>
      <vt:lpstr>최소제곱법의 기하학적 이해</vt:lpstr>
      <vt:lpstr>최소제곱법의 기하학적 이해</vt:lpstr>
      <vt:lpstr>가중 최소제곱법(Weighted Least Squares)</vt:lpstr>
      <vt:lpstr>시뮬레이션 1</vt:lpstr>
      <vt:lpstr>시뮬레이션 1 – Case #1 ( 2개의 행성이 관측되었을 때)</vt:lpstr>
      <vt:lpstr>시뮬레이션 1 – Case #1의 결과 및 해석</vt:lpstr>
      <vt:lpstr>시뮬레이션 1 – Case #2 ( 2개의 행성, 치명적 오차 관찰)</vt:lpstr>
      <vt:lpstr>시뮬레이션 1 – Case #2의 결과 및 해석</vt:lpstr>
      <vt:lpstr>시뮬레이션 1 – Case #3 ( 3개의 행성이 관측되었을 때)</vt:lpstr>
      <vt:lpstr>시뮬레이션 1 – Case #3의 결과 및 해석</vt:lpstr>
      <vt:lpstr>시뮬레이션 1 – Case #4 ( 3개의 행성, 치명적 오차 관찰)</vt:lpstr>
      <vt:lpstr>시뮬레이션 1 – Case #4의 결과 및 해석</vt:lpstr>
      <vt:lpstr>시뮬레이션 2</vt:lpstr>
      <vt:lpstr>시뮬레이션 2 – Case #1</vt:lpstr>
      <vt:lpstr>시뮬레이션 2 – Case #1의 결과</vt:lpstr>
      <vt:lpstr>시뮬레이션 2 – Case #1의 결과</vt:lpstr>
      <vt:lpstr>시뮬레이션 2 – Case #1의 결과 해석</vt:lpstr>
      <vt:lpstr>시뮬레이션 2 – Case #2</vt:lpstr>
      <vt:lpstr>시뮬레이션 2 – Case #2의 결과</vt:lpstr>
      <vt:lpstr>시뮬레이션 2 – Case #2의 결과 해석</vt:lpstr>
      <vt:lpstr>달 탐사 궤도에서 행성과 별을 이용한 천체항법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달 탐사 궤도에서 행성과 별을 이용한 천체항법</dc:title>
  <dc:creator>김 재우</dc:creator>
  <cp:lastModifiedBy>김 재우</cp:lastModifiedBy>
  <cp:revision>96</cp:revision>
  <dcterms:created xsi:type="dcterms:W3CDTF">2021-08-26T05:57:27Z</dcterms:created>
  <dcterms:modified xsi:type="dcterms:W3CDTF">2021-09-01T12:30:17Z</dcterms:modified>
</cp:coreProperties>
</file>